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6"/>
  </p:notesMasterIdLst>
  <p:sldIdLst>
    <p:sldId id="382"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51" r:id="rId92"/>
    <p:sldId id="352" r:id="rId93"/>
    <p:sldId id="353" r:id="rId94"/>
    <p:sldId id="354" r:id="rId95"/>
    <p:sldId id="355" r:id="rId96"/>
    <p:sldId id="356" r:id="rId97"/>
    <p:sldId id="357" r:id="rId98"/>
    <p:sldId id="358" r:id="rId99"/>
    <p:sldId id="359" r:id="rId100"/>
    <p:sldId id="306" r:id="rId101"/>
    <p:sldId id="360" r:id="rId102"/>
    <p:sldId id="361" r:id="rId103"/>
    <p:sldId id="362" r:id="rId104"/>
    <p:sldId id="363" r:id="rId105"/>
    <p:sldId id="364" r:id="rId106"/>
    <p:sldId id="365" r:id="rId107"/>
    <p:sldId id="366" r:id="rId108"/>
    <p:sldId id="367" r:id="rId109"/>
    <p:sldId id="368" r:id="rId110"/>
    <p:sldId id="369" r:id="rId111"/>
    <p:sldId id="370" r:id="rId112"/>
    <p:sldId id="371" r:id="rId113"/>
    <p:sldId id="372" r:id="rId114"/>
    <p:sldId id="380" r:id="rId1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A1D9BA-D5C6-4711-85E1-EDE76D7CCC1C}" type="datetimeFigureOut">
              <a:rPr lang="ru-RU" smtClean="0"/>
              <a:t>15.12.2018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6F975B-E162-47D9-9FBE-08D55AD9AF37}" type="slidenum">
              <a:rPr lang="ru-RU" smtClean="0"/>
              <a:t>‹#›</a:t>
            </a:fld>
            <a:endParaRPr lang="ru-RU"/>
          </a:p>
        </p:txBody>
      </p:sp>
    </p:spTree>
    <p:extLst>
      <p:ext uri="{BB962C8B-B14F-4D97-AF65-F5344CB8AC3E}">
        <p14:creationId xmlns:p14="http://schemas.microsoft.com/office/powerpoint/2010/main" val="400110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smtClean="0"/>
          </a:p>
        </p:txBody>
      </p:sp>
      <p:sp>
        <p:nvSpPr>
          <p:cNvPr id="2765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AE8B413D-BF41-4F56-A68A-1C0460F46E57}" type="slidenum">
              <a:rPr lang="ru-RU">
                <a:latin typeface="Tahoma" pitchFamily="34" charset="0"/>
              </a:rPr>
              <a:pPr eaLnBrk="1" hangingPunct="1"/>
              <a:t>1</a:t>
            </a:fld>
            <a:endParaRPr lang="ru-RU">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194DC3C-7EDA-475D-8B78-38C3EB1695FC}" type="datetimeFigureOut">
              <a:rPr lang="ru-RU" smtClean="0"/>
              <a:t>15.12.2018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327CF-74D4-462B-A612-C16C88C78ECE}"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194DC3C-7EDA-475D-8B78-38C3EB1695FC}" type="datetimeFigureOut">
              <a:rPr lang="ru-RU" smtClean="0"/>
              <a:t>15.12.2018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194DC3C-7EDA-475D-8B78-38C3EB1695FC}" type="datetimeFigureOut">
              <a:rPr lang="ru-RU" smtClean="0"/>
              <a:t>15.12.2018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1194DC3C-7EDA-475D-8B78-38C3EB1695FC}" type="datetimeFigureOut">
              <a:rPr lang="ru-RU" smtClean="0"/>
              <a:t>15.12.2018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327CF-74D4-462B-A612-C16C88C78ECE}"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94DC3C-7EDA-475D-8B78-38C3EB1695FC}" type="datetimeFigureOut">
              <a:rPr lang="ru-RU" smtClean="0"/>
              <a:t>15.12.2018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1194DC3C-7EDA-475D-8B78-38C3EB1695FC}" type="datetimeFigureOut">
              <a:rPr lang="ru-RU" smtClean="0"/>
              <a:t>15.12.2018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1194DC3C-7EDA-475D-8B78-38C3EB1695FC}" type="datetimeFigureOut">
              <a:rPr lang="ru-RU" smtClean="0"/>
              <a:t>15.12.2018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194DC3C-7EDA-475D-8B78-38C3EB1695FC}" type="datetimeFigureOut">
              <a:rPr lang="ru-RU" smtClean="0"/>
              <a:t>15.12.2018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4DC3C-7EDA-475D-8B78-38C3EB1695FC}" type="datetimeFigureOut">
              <a:rPr lang="ru-RU" smtClean="0"/>
              <a:t>15.12.2018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94DC3C-7EDA-475D-8B78-38C3EB1695FC}" type="datetimeFigureOut">
              <a:rPr lang="ru-RU" smtClean="0"/>
              <a:t>15.12.2018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94DC3C-7EDA-475D-8B78-38C3EB1695FC}" type="datetimeFigureOut">
              <a:rPr lang="ru-RU" smtClean="0"/>
              <a:t>15.12.2018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5B327CF-74D4-462B-A612-C16C88C78EC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194DC3C-7EDA-475D-8B78-38C3EB1695FC}" type="datetimeFigureOut">
              <a:rPr lang="ru-RU" smtClean="0"/>
              <a:t>15.12.2018</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5B327CF-74D4-462B-A612-C16C88C78ECE}"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Прямоугольник 1"/>
          <p:cNvSpPr>
            <a:spLocks noChangeArrowheads="1"/>
          </p:cNvSpPr>
          <p:nvPr/>
        </p:nvSpPr>
        <p:spPr bwMode="auto">
          <a:xfrm>
            <a:off x="179388" y="188913"/>
            <a:ext cx="87137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kumimoji="1" lang="ru-RU" sz="1400">
                <a:solidFill>
                  <a:srgbClr val="FFFF00"/>
                </a:solidFill>
              </a:rPr>
              <a:t>МИНИСТЕРСТВО </a:t>
            </a:r>
            <a:r>
              <a:rPr kumimoji="1" lang="en-US" sz="1400">
                <a:solidFill>
                  <a:srgbClr val="FFFF00"/>
                </a:solidFill>
              </a:rPr>
              <a:t> </a:t>
            </a:r>
            <a:r>
              <a:rPr kumimoji="1" lang="ru-RU" sz="1400">
                <a:solidFill>
                  <a:srgbClr val="FFFF00"/>
                </a:solidFill>
              </a:rPr>
              <a:t>ОБРАЗОВАНИЯ И НАУКИ РОССИЙСКОЙ ФЕДЕРАЦИИ</a:t>
            </a:r>
          </a:p>
          <a:p>
            <a:pPr algn="ctr"/>
            <a:r>
              <a:rPr kumimoji="1" lang="ru-RU" sz="1400">
                <a:solidFill>
                  <a:srgbClr val="FFFF00"/>
                </a:solidFill>
              </a:rPr>
              <a:t>ФЕДЕРАЛЬНОЕ ГОСУДАРСТВЕННОЕ БЮДЖЕТНОЕ ОБРАЗОВАТЕЛЬНОЕ</a:t>
            </a:r>
          </a:p>
          <a:p>
            <a:pPr algn="ctr"/>
            <a:r>
              <a:rPr kumimoji="1" lang="ru-RU" sz="1400">
                <a:solidFill>
                  <a:srgbClr val="FFFF00"/>
                </a:solidFill>
              </a:rPr>
              <a:t>УЧРЕЖДЕНИЕ ВЫСШЕГО ОБРАЗОВАНИЯ</a:t>
            </a:r>
          </a:p>
          <a:p>
            <a:pPr algn="ctr"/>
            <a:r>
              <a:rPr kumimoji="1" lang="ru-RU" sz="1400">
                <a:solidFill>
                  <a:srgbClr val="FFFF00"/>
                </a:solidFill>
              </a:rPr>
              <a:t>«РОСТОВСКИЙ ГОСУДАРСТВЕННЫЙ ЭКОНОМИЧЕСКИЙ УНИВЕРСИТЕТ (РИНХ)»</a:t>
            </a:r>
            <a:endParaRPr lang="ru-RU" sz="1400"/>
          </a:p>
        </p:txBody>
      </p:sp>
      <p:sp>
        <p:nvSpPr>
          <p:cNvPr id="3075" name="Прямоугольник 2"/>
          <p:cNvSpPr>
            <a:spLocks noChangeArrowheads="1"/>
          </p:cNvSpPr>
          <p:nvPr/>
        </p:nvSpPr>
        <p:spPr bwMode="auto">
          <a:xfrm>
            <a:off x="3149600" y="2806700"/>
            <a:ext cx="2589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ru-RU" sz="1400">
                <a:solidFill>
                  <a:srgbClr val="FFFF00"/>
                </a:solidFill>
              </a:rPr>
              <a:t>ЮРИДИЧЕСКИЙ ФАКУЛЬТЕТ </a:t>
            </a:r>
            <a:endParaRPr lang="ru-RU" sz="1400"/>
          </a:p>
        </p:txBody>
      </p:sp>
      <p:sp>
        <p:nvSpPr>
          <p:cNvPr id="4" name="Прямоугольник 3"/>
          <p:cNvSpPr/>
          <p:nvPr/>
        </p:nvSpPr>
        <p:spPr>
          <a:xfrm>
            <a:off x="241300" y="3224213"/>
            <a:ext cx="8713788" cy="368300"/>
          </a:xfrm>
          <a:prstGeom prst="rect">
            <a:avLst/>
          </a:prstGeom>
        </p:spPr>
        <p:txBody>
          <a:bodyPr>
            <a:spAutoFit/>
          </a:bodyPr>
          <a:lstStyle/>
          <a:p>
            <a:pPr algn="ctr">
              <a:defRPr/>
            </a:pPr>
            <a:r>
              <a:rPr lang="ru-RU" b="1" dirty="0">
                <a:solidFill>
                  <a:srgbClr val="FFFF00"/>
                </a:solidFill>
                <a:effectLst>
                  <a:outerShdw blurRad="38100" dist="38100" dir="2700000" algn="tl">
                    <a:srgbClr val="000000"/>
                  </a:outerShdw>
                </a:effectLst>
              </a:rPr>
              <a:t>КАФЕДРА СУДЕБНОЙ ЭКСПЕРТИЗЫ И КРИМИНАЛИСТИКИ</a:t>
            </a:r>
            <a:endParaRPr lang="en-US" b="1" dirty="0">
              <a:solidFill>
                <a:srgbClr val="FFFF00"/>
              </a:solidFill>
              <a:effectLst>
                <a:outerShdw blurRad="38100" dist="38100" dir="2700000" algn="tl">
                  <a:srgbClr val="000000"/>
                </a:outerShdw>
              </a:effectLst>
            </a:endParaRPr>
          </a:p>
        </p:txBody>
      </p:sp>
      <p:sp>
        <p:nvSpPr>
          <p:cNvPr id="5" name="Прямоугольник 4"/>
          <p:cNvSpPr/>
          <p:nvPr/>
        </p:nvSpPr>
        <p:spPr>
          <a:xfrm>
            <a:off x="2576513" y="3789363"/>
            <a:ext cx="4114800" cy="369887"/>
          </a:xfrm>
          <a:prstGeom prst="rect">
            <a:avLst/>
          </a:prstGeom>
        </p:spPr>
        <p:txBody>
          <a:bodyPr wrap="none">
            <a:spAutoFit/>
          </a:bodyPr>
          <a:lstStyle/>
          <a:p>
            <a:pPr algn="ctr">
              <a:defRPr/>
            </a:pPr>
            <a:r>
              <a:rPr lang="ru-RU" b="1" dirty="0">
                <a:solidFill>
                  <a:srgbClr val="FF0000"/>
                </a:solidFill>
                <a:effectLst>
                  <a:outerShdw blurRad="38100" dist="38100" dir="2700000" algn="tl">
                    <a:srgbClr val="000000"/>
                  </a:outerShdw>
                </a:effectLst>
              </a:rPr>
              <a:t>ИНФОРМАЦИОННЫЙ МАТЕРИАЛ</a:t>
            </a:r>
          </a:p>
        </p:txBody>
      </p:sp>
      <p:sp>
        <p:nvSpPr>
          <p:cNvPr id="3078" name="Прямоугольник 5"/>
          <p:cNvSpPr>
            <a:spLocks noChangeArrowheads="1"/>
          </p:cNvSpPr>
          <p:nvPr/>
        </p:nvSpPr>
        <p:spPr bwMode="auto">
          <a:xfrm>
            <a:off x="241300" y="4292600"/>
            <a:ext cx="87852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3200" b="1" dirty="0">
                <a:solidFill>
                  <a:srgbClr val="FFFF00"/>
                </a:solidFill>
              </a:rPr>
              <a:t>«ТАКТИКА НАЗНАЧЕНИЯ И ПРОИЗВОДСТВА ДАКТИЛОСКОПИЧЕСКОЙ ЭКСПЕРТИЗЫ»</a:t>
            </a:r>
            <a:endParaRPr lang="ru-RU" sz="3200" b="1" dirty="0">
              <a:solidFill>
                <a:srgbClr val="FFFF00"/>
              </a:solidFill>
            </a:endParaRPr>
          </a:p>
        </p:txBody>
      </p:sp>
      <p:pic>
        <p:nvPicPr>
          <p:cNvPr id="3079" name="Picture 8" descr="C:\Users\Leon\Desktop\ЛОГОТИП РИН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0" y="1222375"/>
            <a:ext cx="1905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328374"/>
      </p:ext>
    </p:extLst>
  </p:cSld>
  <p:clrMapOvr>
    <a:masterClrMapping/>
  </p:clrMapOvr>
  <p:transition spd="slow" advTm="1683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1703" y="1916832"/>
            <a:ext cx="8064896" cy="1938992"/>
          </a:xfrm>
          <a:prstGeom prst="rect">
            <a:avLst/>
          </a:prstGeom>
        </p:spPr>
        <p:txBody>
          <a:bodyPr wrap="square">
            <a:spAutoFit/>
          </a:bodyPr>
          <a:lstStyle/>
          <a:p>
            <a:r>
              <a:rPr lang="ru-RU" sz="2400" b="1" dirty="0" smtClean="0">
                <a:solidFill>
                  <a:srgbClr val="FFC000"/>
                </a:solidFill>
              </a:rPr>
              <a:t>При изучении частных признаков (деталей папиллярного узора в виде начал, окончаний, разветвлений, слияний папиллярных линий и др.) следует учитывать особенности их строения (например, размер и форму глазка; вид мостика или крючка и т.д.).</a:t>
            </a:r>
            <a:endParaRPr lang="ru-RU" sz="2400" b="1" dirty="0">
              <a:solidFill>
                <a:srgbClr val="FFC000"/>
              </a:solidFill>
            </a:endParaRPr>
          </a:p>
        </p:txBody>
      </p:sp>
    </p:spTree>
    <p:extLst>
      <p:ext uri="{BB962C8B-B14F-4D97-AF65-F5344CB8AC3E}">
        <p14:creationId xmlns:p14="http://schemas.microsoft.com/office/powerpoint/2010/main" val="205602008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8064896" cy="461665"/>
          </a:xfrm>
          <a:prstGeom prst="rect">
            <a:avLst/>
          </a:prstGeom>
        </p:spPr>
        <p:txBody>
          <a:bodyPr wrap="square">
            <a:spAutoFit/>
          </a:bodyPr>
          <a:lstStyle/>
          <a:p>
            <a:pPr algn="ctr"/>
            <a:r>
              <a:rPr lang="ru-RU" sz="2400" b="1" dirty="0" smtClean="0">
                <a:solidFill>
                  <a:srgbClr val="FFC000"/>
                </a:solidFill>
              </a:rPr>
              <a:t>ВЫЯВЛЕНИЕ СЛЕДОВ РУК ХИМИЧЕСКИМИ МЕТОДАМИ</a:t>
            </a:r>
            <a:endParaRPr lang="ru-RU" sz="2400" b="1" dirty="0">
              <a:solidFill>
                <a:srgbClr val="FFC000"/>
              </a:solidFill>
            </a:endParaRPr>
          </a:p>
        </p:txBody>
      </p:sp>
      <p:sp>
        <p:nvSpPr>
          <p:cNvPr id="3" name="Прямоугольник 2"/>
          <p:cNvSpPr/>
          <p:nvPr/>
        </p:nvSpPr>
        <p:spPr>
          <a:xfrm>
            <a:off x="611560" y="1268760"/>
            <a:ext cx="8064896" cy="3785652"/>
          </a:xfrm>
          <a:prstGeom prst="rect">
            <a:avLst/>
          </a:prstGeom>
        </p:spPr>
        <p:txBody>
          <a:bodyPr wrap="square">
            <a:spAutoFit/>
          </a:bodyPr>
          <a:lstStyle/>
          <a:p>
            <a:r>
              <a:rPr lang="ru-RU" sz="2400" b="1" dirty="0" smtClean="0">
                <a:solidFill>
                  <a:srgbClr val="FFC000"/>
                </a:solidFill>
              </a:rPr>
              <a:t>Экспертная задача</a:t>
            </a:r>
          </a:p>
          <a:p>
            <a:endParaRPr lang="ru-RU" sz="2400" b="1" dirty="0" smtClean="0">
              <a:solidFill>
                <a:srgbClr val="FFC000"/>
              </a:solidFill>
            </a:endParaRPr>
          </a:p>
          <a:p>
            <a:r>
              <a:rPr lang="ru-RU" sz="2400" b="1" dirty="0" smtClean="0">
                <a:solidFill>
                  <a:srgbClr val="FFC000"/>
                </a:solidFill>
              </a:rPr>
              <a:t>Выявление следов рук на поверхностях различных предметов с использованием химических способов исследования.</a:t>
            </a:r>
          </a:p>
          <a:p>
            <a:endParaRPr lang="ru-RU" sz="2400" b="1" dirty="0" smtClean="0">
              <a:solidFill>
                <a:srgbClr val="FFC000"/>
              </a:solidFill>
            </a:endParaRPr>
          </a:p>
          <a:p>
            <a:r>
              <a:rPr lang="ru-RU" sz="2400" b="1" dirty="0" smtClean="0">
                <a:solidFill>
                  <a:srgbClr val="FFC000"/>
                </a:solidFill>
              </a:rPr>
              <a:t>Объекты исследования</a:t>
            </a:r>
          </a:p>
          <a:p>
            <a:endParaRPr lang="ru-RU" sz="2400" b="1" dirty="0" smtClean="0">
              <a:solidFill>
                <a:srgbClr val="FFC000"/>
              </a:solidFill>
            </a:endParaRPr>
          </a:p>
          <a:p>
            <a:r>
              <a:rPr lang="ru-RU" sz="2400" b="1" dirty="0" err="1" smtClean="0">
                <a:solidFill>
                  <a:srgbClr val="FFC000"/>
                </a:solidFill>
              </a:rPr>
              <a:t>Слабовидимые</a:t>
            </a:r>
            <a:r>
              <a:rPr lang="ru-RU" sz="2400" b="1" dirty="0" smtClean="0">
                <a:solidFill>
                  <a:srgbClr val="FFC000"/>
                </a:solidFill>
              </a:rPr>
              <a:t> и невидимые потожировые и образованные кровью следы рук.</a:t>
            </a:r>
            <a:endParaRPr lang="ru-RU" sz="2400" b="1" dirty="0">
              <a:solidFill>
                <a:srgbClr val="FFC000"/>
              </a:solidFill>
            </a:endParaRPr>
          </a:p>
        </p:txBody>
      </p:sp>
    </p:spTree>
    <p:extLst>
      <p:ext uri="{BB962C8B-B14F-4D97-AF65-F5344CB8AC3E}">
        <p14:creationId xmlns:p14="http://schemas.microsoft.com/office/powerpoint/2010/main" val="354531129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5113" y="836712"/>
            <a:ext cx="8136904" cy="3046988"/>
          </a:xfrm>
          <a:prstGeom prst="rect">
            <a:avLst/>
          </a:prstGeom>
        </p:spPr>
        <p:txBody>
          <a:bodyPr wrap="square">
            <a:spAutoFit/>
          </a:bodyPr>
          <a:lstStyle/>
          <a:p>
            <a:pPr algn="ctr"/>
            <a:r>
              <a:rPr lang="ru-RU" sz="2400" b="1" dirty="0" smtClean="0">
                <a:solidFill>
                  <a:srgbClr val="FFC000"/>
                </a:solidFill>
              </a:rPr>
              <a:t>Сущность методики</a:t>
            </a:r>
          </a:p>
          <a:p>
            <a:pPr algn="ctr"/>
            <a:endParaRPr lang="ru-RU" sz="2400" b="1" dirty="0" smtClean="0">
              <a:solidFill>
                <a:srgbClr val="FFC000"/>
              </a:solidFill>
            </a:endParaRPr>
          </a:p>
          <a:p>
            <a:r>
              <a:rPr lang="ru-RU" sz="2400" b="1" dirty="0" smtClean="0">
                <a:solidFill>
                  <a:srgbClr val="FFC000"/>
                </a:solidFill>
              </a:rPr>
              <a:t>Способность некоторых химических веществ вступать в химическую реакцию с компонентами вещества следа руки, образовывая при этом соединения, вызывающие их окрашивание или люминесценцию, дает возможность выявлять следы, с момента возникновения которых</a:t>
            </a:r>
          </a:p>
          <a:p>
            <a:r>
              <a:rPr lang="ru-RU" sz="2400" b="1" dirty="0" smtClean="0">
                <a:solidFill>
                  <a:srgbClr val="FFC000"/>
                </a:solidFill>
              </a:rPr>
              <a:t>прошло значительное время.</a:t>
            </a:r>
            <a:endParaRPr lang="ru-RU" sz="2400" b="1" dirty="0">
              <a:solidFill>
                <a:srgbClr val="FFC000"/>
              </a:solidFill>
            </a:endParaRPr>
          </a:p>
        </p:txBody>
      </p:sp>
    </p:spTree>
    <p:extLst>
      <p:ext uri="{BB962C8B-B14F-4D97-AF65-F5344CB8AC3E}">
        <p14:creationId xmlns:p14="http://schemas.microsoft.com/office/powerpoint/2010/main" val="352808765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548680"/>
            <a:ext cx="8280920" cy="4154984"/>
          </a:xfrm>
          <a:prstGeom prst="rect">
            <a:avLst/>
          </a:prstGeom>
        </p:spPr>
        <p:txBody>
          <a:bodyPr wrap="square">
            <a:spAutoFit/>
          </a:bodyPr>
          <a:lstStyle/>
          <a:p>
            <a:r>
              <a:rPr lang="ru-RU" sz="2400" b="1" dirty="0" smtClean="0">
                <a:solidFill>
                  <a:srgbClr val="FFC000"/>
                </a:solidFill>
              </a:rPr>
              <a:t>Для выявления потожировых следов рук чаще всего используются следующие растворы.</a:t>
            </a:r>
          </a:p>
          <a:p>
            <a:endParaRPr lang="ru-RU" sz="2400" b="1" dirty="0" smtClean="0">
              <a:solidFill>
                <a:srgbClr val="FFC000"/>
              </a:solidFill>
            </a:endParaRPr>
          </a:p>
          <a:p>
            <a:pPr algn="ctr"/>
            <a:r>
              <a:rPr lang="ru-RU" sz="2400" b="1" dirty="0" smtClean="0">
                <a:solidFill>
                  <a:srgbClr val="FFC000"/>
                </a:solidFill>
              </a:rPr>
              <a:t>Растворы </a:t>
            </a:r>
            <a:r>
              <a:rPr lang="ru-RU" sz="2400" b="1" dirty="0" err="1" smtClean="0">
                <a:solidFill>
                  <a:srgbClr val="FFC000"/>
                </a:solidFill>
              </a:rPr>
              <a:t>нингидрина</a:t>
            </a:r>
            <a:r>
              <a:rPr lang="ru-RU" sz="2400" b="1" dirty="0" smtClean="0">
                <a:solidFill>
                  <a:srgbClr val="FFC000"/>
                </a:solidFill>
              </a:rPr>
              <a:t>.</a:t>
            </a:r>
          </a:p>
          <a:p>
            <a:pPr algn="ctr"/>
            <a:endParaRPr lang="ru-RU" sz="2400" b="1" dirty="0" smtClean="0">
              <a:solidFill>
                <a:srgbClr val="FFC000"/>
              </a:solidFill>
            </a:endParaRPr>
          </a:p>
          <a:p>
            <a:r>
              <a:rPr lang="ru-RU" sz="2400" b="1" dirty="0" err="1" smtClean="0">
                <a:solidFill>
                  <a:srgbClr val="FFC000"/>
                </a:solidFill>
              </a:rPr>
              <a:t>Нингидрин</a:t>
            </a:r>
            <a:r>
              <a:rPr lang="ru-RU" sz="2400" b="1" dirty="0" smtClean="0">
                <a:solidFill>
                  <a:srgbClr val="FFC000"/>
                </a:solidFill>
              </a:rPr>
              <a:t> – белый или желтоватый кристаллический порошок,</a:t>
            </a:r>
          </a:p>
          <a:p>
            <a:r>
              <a:rPr lang="ru-RU" sz="2400" b="1" dirty="0" smtClean="0">
                <a:solidFill>
                  <a:srgbClr val="FFC000"/>
                </a:solidFill>
              </a:rPr>
              <a:t>хорошо растворимый в различных растворителях. При выявлении следов рук </a:t>
            </a:r>
            <a:r>
              <a:rPr lang="ru-RU" sz="2400" b="1" dirty="0" err="1" smtClean="0">
                <a:solidFill>
                  <a:srgbClr val="FFC000"/>
                </a:solidFill>
              </a:rPr>
              <a:t>нингидрин</a:t>
            </a:r>
            <a:r>
              <a:rPr lang="ru-RU" sz="2400" b="1" dirty="0" smtClean="0">
                <a:solidFill>
                  <a:srgbClr val="FFC000"/>
                </a:solidFill>
              </a:rPr>
              <a:t> взаимодействует с аминокислотами и другими белковыми соединениями, входящими в состав потожирового вещества,</a:t>
            </a:r>
          </a:p>
          <a:p>
            <a:r>
              <a:rPr lang="ru-RU" sz="2400" b="1" dirty="0" smtClean="0">
                <a:solidFill>
                  <a:srgbClr val="FFC000"/>
                </a:solidFill>
              </a:rPr>
              <a:t>окрашивая их в сине-фиолетовый цвет.</a:t>
            </a:r>
            <a:endParaRPr lang="ru-RU" sz="2400" b="1" dirty="0">
              <a:solidFill>
                <a:srgbClr val="FFC000"/>
              </a:solidFill>
            </a:endParaRPr>
          </a:p>
        </p:txBody>
      </p:sp>
    </p:spTree>
    <p:extLst>
      <p:ext uri="{BB962C8B-B14F-4D97-AF65-F5344CB8AC3E}">
        <p14:creationId xmlns:p14="http://schemas.microsoft.com/office/powerpoint/2010/main" val="320415882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7992888" cy="3785652"/>
          </a:xfrm>
          <a:prstGeom prst="rect">
            <a:avLst/>
          </a:prstGeom>
        </p:spPr>
        <p:txBody>
          <a:bodyPr wrap="square">
            <a:spAutoFit/>
          </a:bodyPr>
          <a:lstStyle/>
          <a:p>
            <a:pPr algn="ctr"/>
            <a:r>
              <a:rPr lang="ru-RU" sz="2400" b="1" dirty="0" smtClean="0">
                <a:solidFill>
                  <a:srgbClr val="FFC000"/>
                </a:solidFill>
              </a:rPr>
              <a:t>Растворы ДФО</a:t>
            </a:r>
          </a:p>
          <a:p>
            <a:pPr algn="ctr"/>
            <a:endParaRPr lang="ru-RU" sz="2400" b="1" dirty="0" smtClean="0">
              <a:solidFill>
                <a:srgbClr val="FFC000"/>
              </a:solidFill>
            </a:endParaRPr>
          </a:p>
          <a:p>
            <a:r>
              <a:rPr lang="ru-RU" sz="2400" b="1" dirty="0" smtClean="0">
                <a:solidFill>
                  <a:srgbClr val="FFC000"/>
                </a:solidFill>
              </a:rPr>
              <a:t>ДФО (1-8 </a:t>
            </a:r>
            <a:r>
              <a:rPr lang="ru-RU" sz="2400" b="1" dirty="0" err="1" smtClean="0">
                <a:solidFill>
                  <a:srgbClr val="FFC000"/>
                </a:solidFill>
              </a:rPr>
              <a:t>диазафлуорен</a:t>
            </a:r>
            <a:r>
              <a:rPr lang="ru-RU" sz="2400" b="1" dirty="0" smtClean="0">
                <a:solidFill>
                  <a:srgbClr val="FFC000"/>
                </a:solidFill>
              </a:rPr>
              <a:t> 9ОН) – кристаллический порошок желтоватого цвета; токсичен. ДФО вступает в реакцию с аминокислотами, входящими в состав белковых компонентов потожирового вещества, окрашивая след в розово-сиреневый цвет. По свойствам и механизму</a:t>
            </a:r>
          </a:p>
          <a:p>
            <a:r>
              <a:rPr lang="ru-RU" sz="2400" b="1" dirty="0" smtClean="0">
                <a:solidFill>
                  <a:srgbClr val="FFC000"/>
                </a:solidFill>
              </a:rPr>
              <a:t>действия ДФО аналогичен </a:t>
            </a:r>
            <a:r>
              <a:rPr lang="ru-RU" sz="2400" b="1" dirty="0" err="1" smtClean="0">
                <a:solidFill>
                  <a:srgbClr val="FFC000"/>
                </a:solidFill>
              </a:rPr>
              <a:t>нингидрину</a:t>
            </a:r>
            <a:r>
              <a:rPr lang="ru-RU" sz="2400" b="1" dirty="0" smtClean="0">
                <a:solidFill>
                  <a:srgbClr val="FFC000"/>
                </a:solidFill>
              </a:rPr>
              <a:t>; кроме того, он обладает свойством флуоресцировать в ультрафиолетовом свете.</a:t>
            </a:r>
            <a:endParaRPr lang="ru-RU" sz="2400" b="1" dirty="0">
              <a:solidFill>
                <a:srgbClr val="FFC000"/>
              </a:solidFill>
            </a:endParaRPr>
          </a:p>
        </p:txBody>
      </p:sp>
    </p:spTree>
    <p:extLst>
      <p:ext uri="{BB962C8B-B14F-4D97-AF65-F5344CB8AC3E}">
        <p14:creationId xmlns:p14="http://schemas.microsoft.com/office/powerpoint/2010/main" val="151565226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136904" cy="2677656"/>
          </a:xfrm>
          <a:prstGeom prst="rect">
            <a:avLst/>
          </a:prstGeom>
        </p:spPr>
        <p:txBody>
          <a:bodyPr wrap="square">
            <a:spAutoFit/>
          </a:bodyPr>
          <a:lstStyle/>
          <a:p>
            <a:r>
              <a:rPr lang="ru-RU" sz="2400" b="1" dirty="0" err="1" smtClean="0">
                <a:solidFill>
                  <a:srgbClr val="FFC000"/>
                </a:solidFill>
              </a:rPr>
              <a:t>Аллоксан</a:t>
            </a:r>
            <a:r>
              <a:rPr lang="ru-RU" sz="2400" b="1" dirty="0" smtClean="0">
                <a:solidFill>
                  <a:srgbClr val="FFC000"/>
                </a:solidFill>
              </a:rPr>
              <a:t> – кристаллический порошок белого или розового цвета.</a:t>
            </a:r>
          </a:p>
          <a:p>
            <a:r>
              <a:rPr lang="ru-RU" sz="2400" b="1" dirty="0" smtClean="0">
                <a:solidFill>
                  <a:srgbClr val="FFC000"/>
                </a:solidFill>
              </a:rPr>
              <a:t>Выявляет потожировые следы на бумаге, картоне, струганом дереве и т.д. Использование </a:t>
            </a:r>
            <a:r>
              <a:rPr lang="ru-RU" sz="2400" b="1" dirty="0" err="1" smtClean="0">
                <a:solidFill>
                  <a:srgbClr val="FFC000"/>
                </a:solidFill>
              </a:rPr>
              <a:t>аллоксана</a:t>
            </a:r>
            <a:r>
              <a:rPr lang="ru-RU" sz="2400" b="1" dirty="0" smtClean="0">
                <a:solidFill>
                  <a:srgbClr val="FFC000"/>
                </a:solidFill>
              </a:rPr>
              <a:t> для выявления следов папиллярных узоров основано на его свойстве вступать в реакцию с продуктами распада белка и окрашивать их в цвета от оранжевого до красного.</a:t>
            </a:r>
            <a:endParaRPr lang="ru-RU" sz="2400" b="1" dirty="0">
              <a:solidFill>
                <a:srgbClr val="FFC000"/>
              </a:solidFill>
            </a:endParaRPr>
          </a:p>
        </p:txBody>
      </p:sp>
      <p:sp>
        <p:nvSpPr>
          <p:cNvPr id="3" name="Прямоугольник 2"/>
          <p:cNvSpPr/>
          <p:nvPr/>
        </p:nvSpPr>
        <p:spPr>
          <a:xfrm>
            <a:off x="470636" y="3521333"/>
            <a:ext cx="8136904" cy="1200329"/>
          </a:xfrm>
          <a:prstGeom prst="rect">
            <a:avLst/>
          </a:prstGeom>
        </p:spPr>
        <p:txBody>
          <a:bodyPr wrap="square">
            <a:spAutoFit/>
          </a:bodyPr>
          <a:lstStyle/>
          <a:p>
            <a:r>
              <a:rPr lang="ru-RU" sz="2400" b="1" dirty="0" smtClean="0">
                <a:solidFill>
                  <a:srgbClr val="FFC000"/>
                </a:solidFill>
              </a:rPr>
              <a:t>Использование </a:t>
            </a:r>
            <a:r>
              <a:rPr lang="ru-RU" sz="2400" b="1" dirty="0" err="1" smtClean="0">
                <a:solidFill>
                  <a:srgbClr val="FFC000"/>
                </a:solidFill>
              </a:rPr>
              <a:t>аллоксана</a:t>
            </a:r>
            <a:r>
              <a:rPr lang="ru-RU" sz="2400" b="1" dirty="0" smtClean="0">
                <a:solidFill>
                  <a:srgbClr val="FFC000"/>
                </a:solidFill>
              </a:rPr>
              <a:t> не исключает возможности последующей обработки следа </a:t>
            </a:r>
            <a:r>
              <a:rPr lang="ru-RU" sz="2400" b="1" dirty="0" err="1" smtClean="0">
                <a:solidFill>
                  <a:srgbClr val="FFC000"/>
                </a:solidFill>
              </a:rPr>
              <a:t>нингидрином</a:t>
            </a:r>
            <a:r>
              <a:rPr lang="ru-RU" sz="2400" b="1" dirty="0" smtClean="0">
                <a:solidFill>
                  <a:srgbClr val="FFC000"/>
                </a:solidFill>
              </a:rPr>
              <a:t> с окрашиванием следа в фиолетовый цвет.</a:t>
            </a:r>
          </a:p>
        </p:txBody>
      </p:sp>
    </p:spTree>
    <p:extLst>
      <p:ext uri="{BB962C8B-B14F-4D97-AF65-F5344CB8AC3E}">
        <p14:creationId xmlns:p14="http://schemas.microsoft.com/office/powerpoint/2010/main" val="62276214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0866" y="548680"/>
            <a:ext cx="8208912" cy="4893647"/>
          </a:xfrm>
          <a:prstGeom prst="rect">
            <a:avLst/>
          </a:prstGeom>
        </p:spPr>
        <p:txBody>
          <a:bodyPr wrap="square">
            <a:spAutoFit/>
          </a:bodyPr>
          <a:lstStyle/>
          <a:p>
            <a:pPr algn="ctr"/>
            <a:r>
              <a:rPr lang="ru-RU" sz="2400" b="1" dirty="0" smtClean="0">
                <a:solidFill>
                  <a:srgbClr val="FFC000"/>
                </a:solidFill>
              </a:rPr>
              <a:t>Растворы азотнокислого серебра</a:t>
            </a:r>
          </a:p>
          <a:p>
            <a:pPr algn="ctr"/>
            <a:endParaRPr lang="ru-RU" sz="2400" b="1" dirty="0" smtClean="0">
              <a:solidFill>
                <a:srgbClr val="FFC000"/>
              </a:solidFill>
            </a:endParaRPr>
          </a:p>
          <a:p>
            <a:r>
              <a:rPr lang="ru-RU" sz="2400" b="1" dirty="0" smtClean="0">
                <a:solidFill>
                  <a:srgbClr val="FFC000"/>
                </a:solidFill>
              </a:rPr>
              <a:t>Азотнокислое серебро (ляпис) – кристаллическое вещество белого цвета; ядовито. Азотнокислое серебро реагирует с хлористыми соединениями, входящими в состав пота; в результате реакции образуется хлористое серебро, которое под воздействием солнечного света или ультрафиолетовых лучей легко распадается и переходит в металлическое серебро, которое окрашивает отображенный в следе папиллярный узор в цвета от коричневого до черного.</a:t>
            </a:r>
          </a:p>
          <a:p>
            <a:r>
              <a:rPr lang="ru-RU" sz="2400" b="1" dirty="0" smtClean="0">
                <a:solidFill>
                  <a:srgbClr val="FFC000"/>
                </a:solidFill>
              </a:rPr>
              <a:t>Метод выявления следов рук азотнокислым серебром непригоден, если объекты подвергались увлажнению, поскольку хлориды вещества следа вымываются.</a:t>
            </a:r>
            <a:endParaRPr lang="ru-RU" sz="2400" b="1" dirty="0">
              <a:solidFill>
                <a:srgbClr val="FFC000"/>
              </a:solidFill>
            </a:endParaRPr>
          </a:p>
        </p:txBody>
      </p:sp>
    </p:spTree>
    <p:extLst>
      <p:ext uri="{BB962C8B-B14F-4D97-AF65-F5344CB8AC3E}">
        <p14:creationId xmlns:p14="http://schemas.microsoft.com/office/powerpoint/2010/main" val="424644367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8628" y="487025"/>
            <a:ext cx="8136904" cy="5632311"/>
          </a:xfrm>
          <a:prstGeom prst="rect">
            <a:avLst/>
          </a:prstGeom>
        </p:spPr>
        <p:txBody>
          <a:bodyPr wrap="square">
            <a:spAutoFit/>
          </a:bodyPr>
          <a:lstStyle/>
          <a:p>
            <a:pPr algn="ctr"/>
            <a:r>
              <a:rPr lang="ru-RU" sz="2400" b="1" dirty="0" smtClean="0">
                <a:solidFill>
                  <a:srgbClr val="FFC000"/>
                </a:solidFill>
              </a:rPr>
              <a:t>Формулирование выводов эксперта</a:t>
            </a:r>
          </a:p>
          <a:p>
            <a:pPr algn="ctr"/>
            <a:endParaRPr lang="ru-RU" sz="2400" b="1" dirty="0" smtClean="0">
              <a:solidFill>
                <a:srgbClr val="FFC000"/>
              </a:solidFill>
            </a:endParaRPr>
          </a:p>
          <a:p>
            <a:r>
              <a:rPr lang="ru-RU" sz="2400" b="1" dirty="0" smtClean="0">
                <a:solidFill>
                  <a:srgbClr val="FFC000"/>
                </a:solidFill>
              </a:rPr>
              <a:t>На основании проведенного визуального и химического исследования поверхности объектов, представленных на экспертизу, и анализа полученного результата эксперт формулирует окончательный вывод.</a:t>
            </a:r>
          </a:p>
          <a:p>
            <a:r>
              <a:rPr lang="ru-RU" sz="2400" b="1" dirty="0" smtClean="0">
                <a:solidFill>
                  <a:srgbClr val="FFC000"/>
                </a:solidFill>
              </a:rPr>
              <a:t>Положительный вывод формулируется в случае, если на объектах, представленных на экспертизу, выявлены следы рук.</a:t>
            </a:r>
          </a:p>
          <a:p>
            <a:r>
              <a:rPr lang="ru-RU" sz="2400" b="1" dirty="0" smtClean="0">
                <a:solidFill>
                  <a:srgbClr val="FFC000"/>
                </a:solidFill>
              </a:rPr>
              <a:t>Примеры.</a:t>
            </a:r>
          </a:p>
          <a:p>
            <a:endParaRPr lang="ru-RU" sz="2400" b="1" dirty="0" smtClean="0">
              <a:solidFill>
                <a:srgbClr val="FFC000"/>
              </a:solidFill>
            </a:endParaRPr>
          </a:p>
          <a:p>
            <a:r>
              <a:rPr lang="ru-RU" sz="2400" b="1" dirty="0" smtClean="0">
                <a:solidFill>
                  <a:srgbClr val="FFC000"/>
                </a:solidFill>
              </a:rPr>
              <a:t>На поверхности представленного на экспертизу конверта выявлены невидимые следы рук.</a:t>
            </a:r>
          </a:p>
          <a:p>
            <a:r>
              <a:rPr lang="ru-RU" sz="2400" b="1" dirty="0" smtClean="0">
                <a:solidFill>
                  <a:srgbClr val="FFC000"/>
                </a:solidFill>
              </a:rPr>
              <a:t>На поверхности представленной на экспертизу обложки журнала выявлены следы рук.</a:t>
            </a:r>
            <a:endParaRPr lang="ru-RU" sz="2400" b="1" dirty="0">
              <a:solidFill>
                <a:srgbClr val="FFC000"/>
              </a:solidFill>
            </a:endParaRPr>
          </a:p>
        </p:txBody>
      </p:sp>
    </p:spTree>
    <p:extLst>
      <p:ext uri="{BB962C8B-B14F-4D97-AF65-F5344CB8AC3E}">
        <p14:creationId xmlns:p14="http://schemas.microsoft.com/office/powerpoint/2010/main" val="35325083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234114"/>
            <a:ext cx="8064896" cy="2308324"/>
          </a:xfrm>
          <a:prstGeom prst="rect">
            <a:avLst/>
          </a:prstGeom>
        </p:spPr>
        <p:txBody>
          <a:bodyPr wrap="square">
            <a:spAutoFit/>
          </a:bodyPr>
          <a:lstStyle/>
          <a:p>
            <a:r>
              <a:rPr lang="ru-RU" sz="2400" b="1" dirty="0" smtClean="0">
                <a:solidFill>
                  <a:srgbClr val="FFC000"/>
                </a:solidFill>
              </a:rPr>
              <a:t>Отрицательный вывод формулируется в случае, если на объектах, представленных на экспертизу, следов рук не выявлено.</a:t>
            </a:r>
          </a:p>
          <a:p>
            <a:endParaRPr lang="ru-RU" sz="2400" b="1" dirty="0" smtClean="0">
              <a:solidFill>
                <a:srgbClr val="FFC000"/>
              </a:solidFill>
            </a:endParaRPr>
          </a:p>
          <a:p>
            <a:r>
              <a:rPr lang="ru-RU" sz="2400" b="1" dirty="0" smtClean="0">
                <a:solidFill>
                  <a:srgbClr val="FFC000"/>
                </a:solidFill>
              </a:rPr>
              <a:t>Пример. На поверхности представленной на экспертизу ценной бумаги следов рук не выявлено.</a:t>
            </a:r>
            <a:endParaRPr lang="ru-RU" sz="2400" b="1" dirty="0">
              <a:solidFill>
                <a:srgbClr val="FFC000"/>
              </a:solidFill>
            </a:endParaRPr>
          </a:p>
        </p:txBody>
      </p:sp>
    </p:spTree>
    <p:extLst>
      <p:ext uri="{BB962C8B-B14F-4D97-AF65-F5344CB8AC3E}">
        <p14:creationId xmlns:p14="http://schemas.microsoft.com/office/powerpoint/2010/main" val="309137157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764704"/>
            <a:ext cx="8064896" cy="3046988"/>
          </a:xfrm>
          <a:prstGeom prst="rect">
            <a:avLst/>
          </a:prstGeom>
        </p:spPr>
        <p:txBody>
          <a:bodyPr wrap="square">
            <a:spAutoFit/>
          </a:bodyPr>
          <a:lstStyle/>
          <a:p>
            <a:r>
              <a:rPr lang="ru-RU" sz="2400" b="1" dirty="0" smtClean="0">
                <a:solidFill>
                  <a:srgbClr val="FFC000"/>
                </a:solidFill>
              </a:rPr>
              <a:t>Решить вопрос не представляется возможным. </a:t>
            </a:r>
          </a:p>
          <a:p>
            <a:r>
              <a:rPr lang="ru-RU" sz="2400" b="1" dirty="0" smtClean="0">
                <a:solidFill>
                  <a:srgbClr val="FFC000"/>
                </a:solidFill>
              </a:rPr>
              <a:t>Такой вывод формулируется в случае невозможности выявления следов рук на представленном объекте с указанием причин, не позволяющих выявить следы.</a:t>
            </a:r>
          </a:p>
          <a:p>
            <a:endParaRPr lang="ru-RU" sz="2400" b="1" dirty="0" smtClean="0">
              <a:solidFill>
                <a:srgbClr val="FFC000"/>
              </a:solidFill>
            </a:endParaRPr>
          </a:p>
          <a:p>
            <a:r>
              <a:rPr lang="ru-RU" sz="2400" b="1" dirty="0" smtClean="0">
                <a:solidFill>
                  <a:srgbClr val="FFC000"/>
                </a:solidFill>
              </a:rPr>
              <a:t>Пример. На поверхности представленного на экспертизу шарфа выявить следы рук не представляется возможным вследствие недостаточно плотной фактуры ткани.</a:t>
            </a:r>
            <a:endParaRPr lang="ru-RU" sz="2400" b="1" dirty="0">
              <a:solidFill>
                <a:srgbClr val="FFC000"/>
              </a:solidFill>
            </a:endParaRPr>
          </a:p>
        </p:txBody>
      </p:sp>
    </p:spTree>
    <p:extLst>
      <p:ext uri="{BB962C8B-B14F-4D97-AF65-F5344CB8AC3E}">
        <p14:creationId xmlns:p14="http://schemas.microsoft.com/office/powerpoint/2010/main" val="397006362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064896" cy="1200329"/>
          </a:xfrm>
          <a:prstGeom prst="rect">
            <a:avLst/>
          </a:prstGeom>
        </p:spPr>
        <p:txBody>
          <a:bodyPr wrap="square">
            <a:spAutoFit/>
          </a:bodyPr>
          <a:lstStyle/>
          <a:p>
            <a:pPr algn="ctr"/>
            <a:r>
              <a:rPr lang="ru-RU" sz="2400" b="1" dirty="0" smtClean="0">
                <a:solidFill>
                  <a:srgbClr val="FFC000"/>
                </a:solidFill>
              </a:rPr>
              <a:t>ВЫЯВЛЕНИЕ СЛЕДОВ РУК ФИЗИКО-ХИМИЧЕСКИМИ</a:t>
            </a:r>
          </a:p>
          <a:p>
            <a:pPr algn="ctr"/>
            <a:r>
              <a:rPr lang="ru-RU" sz="2400" b="1" dirty="0" smtClean="0">
                <a:solidFill>
                  <a:srgbClr val="FFC000"/>
                </a:solidFill>
              </a:rPr>
              <a:t>МЕТОДАМИ C ИСПОЛЬЗОВАНИЕМ ПАРОВ</a:t>
            </a:r>
          </a:p>
          <a:p>
            <a:pPr algn="ctr"/>
            <a:r>
              <a:rPr lang="ru-RU" sz="2400" b="1" dirty="0" smtClean="0">
                <a:solidFill>
                  <a:srgbClr val="FFC000"/>
                </a:solidFill>
              </a:rPr>
              <a:t>ЦИАНАКРИЛАТА И ПАРОВ ЙОДА</a:t>
            </a:r>
            <a:endParaRPr lang="ru-RU" sz="2400" b="1" dirty="0">
              <a:solidFill>
                <a:srgbClr val="FFC000"/>
              </a:solidFill>
            </a:endParaRPr>
          </a:p>
        </p:txBody>
      </p:sp>
      <p:sp>
        <p:nvSpPr>
          <p:cNvPr id="3" name="Прямоугольник 2"/>
          <p:cNvSpPr/>
          <p:nvPr/>
        </p:nvSpPr>
        <p:spPr>
          <a:xfrm>
            <a:off x="539552" y="1997839"/>
            <a:ext cx="8064896" cy="4154984"/>
          </a:xfrm>
          <a:prstGeom prst="rect">
            <a:avLst/>
          </a:prstGeom>
        </p:spPr>
        <p:txBody>
          <a:bodyPr wrap="square">
            <a:spAutoFit/>
          </a:bodyPr>
          <a:lstStyle/>
          <a:p>
            <a:pPr algn="ctr"/>
            <a:r>
              <a:rPr lang="ru-RU" sz="2400" b="1" dirty="0" smtClean="0">
                <a:solidFill>
                  <a:srgbClr val="FFC000"/>
                </a:solidFill>
              </a:rPr>
              <a:t>Экспертная задача</a:t>
            </a:r>
          </a:p>
          <a:p>
            <a:pPr algn="ctr"/>
            <a:endParaRPr lang="ru-RU" sz="2400" b="1" dirty="0" smtClean="0">
              <a:solidFill>
                <a:srgbClr val="FFC000"/>
              </a:solidFill>
            </a:endParaRPr>
          </a:p>
          <a:p>
            <a:r>
              <a:rPr lang="ru-RU" sz="2400" b="1" dirty="0" smtClean="0">
                <a:solidFill>
                  <a:srgbClr val="FFC000"/>
                </a:solidFill>
              </a:rPr>
              <a:t>Выявление следов рук на поверхностях различных предметов с использованием паров </a:t>
            </a:r>
            <a:r>
              <a:rPr lang="ru-RU" sz="2400" b="1" dirty="0" err="1" smtClean="0">
                <a:solidFill>
                  <a:srgbClr val="FFC000"/>
                </a:solidFill>
              </a:rPr>
              <a:t>цианакрилата</a:t>
            </a:r>
            <a:r>
              <a:rPr lang="ru-RU" sz="2400" b="1" dirty="0" smtClean="0">
                <a:solidFill>
                  <a:srgbClr val="FFC000"/>
                </a:solidFill>
              </a:rPr>
              <a:t> и паров йода.</a:t>
            </a:r>
          </a:p>
          <a:p>
            <a:endParaRPr lang="ru-RU" sz="2400" b="1" dirty="0" smtClean="0">
              <a:solidFill>
                <a:srgbClr val="FFC000"/>
              </a:solidFill>
            </a:endParaRPr>
          </a:p>
          <a:p>
            <a:pPr algn="ctr"/>
            <a:r>
              <a:rPr lang="ru-RU" sz="2400" b="1" dirty="0" smtClean="0">
                <a:solidFill>
                  <a:srgbClr val="FFC000"/>
                </a:solidFill>
              </a:rPr>
              <a:t>Объекты исследования</a:t>
            </a:r>
          </a:p>
          <a:p>
            <a:endParaRPr lang="ru-RU" sz="2400" b="1" dirty="0" smtClean="0">
              <a:solidFill>
                <a:srgbClr val="FFC000"/>
              </a:solidFill>
            </a:endParaRPr>
          </a:p>
          <a:p>
            <a:r>
              <a:rPr lang="ru-RU" sz="2400" b="1" dirty="0" smtClean="0">
                <a:solidFill>
                  <a:srgbClr val="FFC000"/>
                </a:solidFill>
              </a:rPr>
              <a:t>Невидимые и </a:t>
            </a:r>
            <a:r>
              <a:rPr lang="ru-RU" sz="2400" b="1" dirty="0" err="1" smtClean="0">
                <a:solidFill>
                  <a:srgbClr val="FFC000"/>
                </a:solidFill>
              </a:rPr>
              <a:t>слабовидимые</a:t>
            </a:r>
            <a:r>
              <a:rPr lang="ru-RU" sz="2400" b="1" dirty="0" smtClean="0">
                <a:solidFill>
                  <a:srgbClr val="FFC000"/>
                </a:solidFill>
              </a:rPr>
              <a:t> потожировые следы рук, образованные при контакте поверхности кожи рук с различными предметами.</a:t>
            </a:r>
            <a:endParaRPr lang="ru-RU" sz="2400" b="1" dirty="0">
              <a:solidFill>
                <a:srgbClr val="FFC000"/>
              </a:solidFill>
            </a:endParaRPr>
          </a:p>
        </p:txBody>
      </p:sp>
    </p:spTree>
    <p:extLst>
      <p:ext uri="{BB962C8B-B14F-4D97-AF65-F5344CB8AC3E}">
        <p14:creationId xmlns:p14="http://schemas.microsoft.com/office/powerpoint/2010/main" val="2412314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196752"/>
            <a:ext cx="8064896" cy="2308324"/>
          </a:xfrm>
          <a:prstGeom prst="rect">
            <a:avLst/>
          </a:prstGeom>
        </p:spPr>
        <p:txBody>
          <a:bodyPr wrap="square">
            <a:spAutoFit/>
          </a:bodyPr>
          <a:lstStyle/>
          <a:p>
            <a:r>
              <a:rPr lang="ru-RU" sz="2400" b="1" dirty="0" smtClean="0">
                <a:solidFill>
                  <a:srgbClr val="FFC000"/>
                </a:solidFill>
              </a:rPr>
              <a:t>Для целей идентификации можно использовать не только детали папиллярного узора. </a:t>
            </a:r>
          </a:p>
          <a:p>
            <a:r>
              <a:rPr lang="ru-RU" sz="2400" b="1" dirty="0" smtClean="0">
                <a:solidFill>
                  <a:srgbClr val="FFC000"/>
                </a:solidFill>
              </a:rPr>
              <a:t>При недостаточном их количестве используются и особенности строения папиллярных линий, в частности, структура их внешнего контура и поры (</a:t>
            </a:r>
            <a:r>
              <a:rPr lang="ru-RU" sz="2400" b="1" dirty="0" err="1" smtClean="0">
                <a:solidFill>
                  <a:srgbClr val="FFC000"/>
                </a:solidFill>
              </a:rPr>
              <a:t>эджео</a:t>
            </a:r>
            <a:r>
              <a:rPr lang="ru-RU" sz="2400" b="1" dirty="0" smtClean="0">
                <a:solidFill>
                  <a:srgbClr val="FFC000"/>
                </a:solidFill>
              </a:rPr>
              <a:t>- и </a:t>
            </a:r>
            <a:r>
              <a:rPr lang="ru-RU" sz="2400" b="1" dirty="0" err="1" smtClean="0">
                <a:solidFill>
                  <a:srgbClr val="FFC000"/>
                </a:solidFill>
              </a:rPr>
              <a:t>пороскопическое</a:t>
            </a:r>
            <a:r>
              <a:rPr lang="ru-RU" sz="2400" b="1" dirty="0" smtClean="0">
                <a:solidFill>
                  <a:srgbClr val="FFC000"/>
                </a:solidFill>
              </a:rPr>
              <a:t> исследование).</a:t>
            </a:r>
            <a:endParaRPr lang="ru-RU" sz="2400" b="1" dirty="0">
              <a:solidFill>
                <a:srgbClr val="FFC000"/>
              </a:solidFill>
            </a:endParaRPr>
          </a:p>
        </p:txBody>
      </p:sp>
    </p:spTree>
    <p:extLst>
      <p:ext uri="{BB962C8B-B14F-4D97-AF65-F5344CB8AC3E}">
        <p14:creationId xmlns:p14="http://schemas.microsoft.com/office/powerpoint/2010/main" val="200208447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136904" cy="4154984"/>
          </a:xfrm>
          <a:prstGeom prst="rect">
            <a:avLst/>
          </a:prstGeom>
        </p:spPr>
        <p:txBody>
          <a:bodyPr wrap="square">
            <a:spAutoFit/>
          </a:bodyPr>
          <a:lstStyle/>
          <a:p>
            <a:pPr algn="ctr"/>
            <a:r>
              <a:rPr lang="ru-RU" sz="2400" b="1" dirty="0" smtClean="0">
                <a:solidFill>
                  <a:srgbClr val="FFC000"/>
                </a:solidFill>
              </a:rPr>
              <a:t>Сущность методики</a:t>
            </a:r>
          </a:p>
          <a:p>
            <a:pPr algn="ctr"/>
            <a:endParaRPr lang="ru-RU" sz="2400" b="1" dirty="0" smtClean="0">
              <a:solidFill>
                <a:srgbClr val="FFC000"/>
              </a:solidFill>
            </a:endParaRPr>
          </a:p>
          <a:p>
            <a:r>
              <a:rPr lang="ru-RU" sz="2400" b="1" dirty="0" smtClean="0">
                <a:solidFill>
                  <a:srgbClr val="FFC000"/>
                </a:solidFill>
              </a:rPr>
              <a:t>Методика основана на сочетании физических и химических свойств потожирового вещества следа руки и физико-химических свойств веществ, вступающих с ним во взаимодействие. Вследствие адгезии мельчайших частиц реактива с потожировым веществом следа (физические</a:t>
            </a:r>
          </a:p>
          <a:p>
            <a:r>
              <a:rPr lang="ru-RU" sz="2400" b="1" dirty="0" smtClean="0">
                <a:solidFill>
                  <a:srgbClr val="FFC000"/>
                </a:solidFill>
              </a:rPr>
              <a:t>свойства) и способности потожирового вещества образовывать окрашенные соединения с некоторыми реактивами (химические свойства) след окрашивается в тот или иной цвет.</a:t>
            </a:r>
            <a:endParaRPr lang="ru-RU" sz="2400" b="1" dirty="0">
              <a:solidFill>
                <a:srgbClr val="FFC000"/>
              </a:solidFill>
            </a:endParaRPr>
          </a:p>
        </p:txBody>
      </p:sp>
    </p:spTree>
    <p:extLst>
      <p:ext uri="{BB962C8B-B14F-4D97-AF65-F5344CB8AC3E}">
        <p14:creationId xmlns:p14="http://schemas.microsoft.com/office/powerpoint/2010/main" val="5434195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7920880" cy="4524315"/>
          </a:xfrm>
          <a:prstGeom prst="rect">
            <a:avLst/>
          </a:prstGeom>
        </p:spPr>
        <p:txBody>
          <a:bodyPr wrap="square">
            <a:spAutoFit/>
          </a:bodyPr>
          <a:lstStyle/>
          <a:p>
            <a:pPr algn="ctr"/>
            <a:r>
              <a:rPr lang="ru-RU" sz="2400" b="1" dirty="0" smtClean="0">
                <a:solidFill>
                  <a:srgbClr val="FFC000"/>
                </a:solidFill>
              </a:rPr>
              <a:t>Формулирование выводов эксперта</a:t>
            </a:r>
          </a:p>
          <a:p>
            <a:pPr algn="ctr"/>
            <a:endParaRPr lang="ru-RU" sz="2400" b="1" dirty="0" smtClean="0">
              <a:solidFill>
                <a:srgbClr val="FFC000"/>
              </a:solidFill>
            </a:endParaRPr>
          </a:p>
          <a:p>
            <a:r>
              <a:rPr lang="ru-RU" sz="2400" b="1" dirty="0" smtClean="0">
                <a:solidFill>
                  <a:srgbClr val="FFC000"/>
                </a:solidFill>
              </a:rPr>
              <a:t>На основании проведенного исследования и анализа полученного результата эксперт формулирует окончательный вывод.</a:t>
            </a:r>
          </a:p>
          <a:p>
            <a:r>
              <a:rPr lang="ru-RU" sz="2400" b="1" dirty="0" smtClean="0">
                <a:solidFill>
                  <a:srgbClr val="FFC000"/>
                </a:solidFill>
              </a:rPr>
              <a:t>Категорический положительный вывод формулируется, если на поверхностях исследуемых объектов обнаружены следы рук.</a:t>
            </a:r>
          </a:p>
          <a:p>
            <a:endParaRPr lang="ru-RU" sz="2400" b="1" dirty="0" smtClean="0">
              <a:solidFill>
                <a:srgbClr val="FFC000"/>
              </a:solidFill>
            </a:endParaRPr>
          </a:p>
          <a:p>
            <a:r>
              <a:rPr lang="ru-RU" sz="2400" b="1" dirty="0" smtClean="0">
                <a:solidFill>
                  <a:srgbClr val="FFC000"/>
                </a:solidFill>
              </a:rPr>
              <a:t>Пример. На поверхности черного полиэтиленового пакета, изъятого при осмотре салона автомобиля «Тойота», выявлены три следа пальцев рук.</a:t>
            </a:r>
            <a:endParaRPr lang="ru-RU" sz="2400" b="1" dirty="0">
              <a:solidFill>
                <a:srgbClr val="FFC000"/>
              </a:solidFill>
            </a:endParaRPr>
          </a:p>
        </p:txBody>
      </p:sp>
    </p:spTree>
    <p:extLst>
      <p:ext uri="{BB962C8B-B14F-4D97-AF65-F5344CB8AC3E}">
        <p14:creationId xmlns:p14="http://schemas.microsoft.com/office/powerpoint/2010/main" val="309435621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3601" y="692696"/>
            <a:ext cx="8064896" cy="2677656"/>
          </a:xfrm>
          <a:prstGeom prst="rect">
            <a:avLst/>
          </a:prstGeom>
        </p:spPr>
        <p:txBody>
          <a:bodyPr wrap="square">
            <a:spAutoFit/>
          </a:bodyPr>
          <a:lstStyle/>
          <a:p>
            <a:r>
              <a:rPr lang="ru-RU" sz="2400" b="1" dirty="0" smtClean="0">
                <a:solidFill>
                  <a:srgbClr val="FFC000"/>
                </a:solidFill>
              </a:rPr>
              <a:t>Категорический отрицательный вывод формулируется, если на поверхностях исследуемых объектов следов рук обнаружено не было.</a:t>
            </a:r>
          </a:p>
          <a:p>
            <a:endParaRPr lang="ru-RU" sz="2400" b="1" dirty="0" smtClean="0">
              <a:solidFill>
                <a:srgbClr val="FFC000"/>
              </a:solidFill>
            </a:endParaRPr>
          </a:p>
          <a:p>
            <a:r>
              <a:rPr lang="ru-RU" sz="2400" b="1" dirty="0" smtClean="0">
                <a:solidFill>
                  <a:srgbClr val="FFC000"/>
                </a:solidFill>
              </a:rPr>
              <a:t>Пример. На поверхности складного металлического ножа, изъятого при осмотре салона автомобиля «Тойота», следов рук не выявлено.</a:t>
            </a:r>
            <a:endParaRPr lang="ru-RU" sz="2400" b="1" dirty="0">
              <a:solidFill>
                <a:srgbClr val="FFC000"/>
              </a:solidFill>
            </a:endParaRPr>
          </a:p>
        </p:txBody>
      </p:sp>
    </p:spTree>
    <p:extLst>
      <p:ext uri="{BB962C8B-B14F-4D97-AF65-F5344CB8AC3E}">
        <p14:creationId xmlns:p14="http://schemas.microsoft.com/office/powerpoint/2010/main" val="7530227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064896" cy="4154984"/>
          </a:xfrm>
          <a:prstGeom prst="rect">
            <a:avLst/>
          </a:prstGeom>
        </p:spPr>
        <p:txBody>
          <a:bodyPr wrap="square">
            <a:spAutoFit/>
          </a:bodyPr>
          <a:lstStyle/>
          <a:p>
            <a:r>
              <a:rPr lang="ru-RU" sz="2400" b="1" dirty="0" smtClean="0">
                <a:solidFill>
                  <a:srgbClr val="FFC000"/>
                </a:solidFill>
              </a:rPr>
              <a:t>Решить вопрос не представляется возможным. </a:t>
            </a:r>
          </a:p>
          <a:p>
            <a:endParaRPr lang="ru-RU" sz="2400" b="1" dirty="0" smtClean="0">
              <a:solidFill>
                <a:srgbClr val="FFC000"/>
              </a:solidFill>
            </a:endParaRPr>
          </a:p>
          <a:p>
            <a:r>
              <a:rPr lang="ru-RU" sz="2400" b="1" dirty="0" smtClean="0">
                <a:solidFill>
                  <a:srgbClr val="FFC000"/>
                </a:solidFill>
              </a:rPr>
              <a:t>Такой вывод формулируется в тех случаях, когда поверхность исследуемых объектов не способствует механизму </a:t>
            </a:r>
            <a:r>
              <a:rPr lang="ru-RU" sz="2400" b="1" dirty="0" err="1" smtClean="0">
                <a:solidFill>
                  <a:srgbClr val="FFC000"/>
                </a:solidFill>
              </a:rPr>
              <a:t>следообразования</a:t>
            </a:r>
            <a:r>
              <a:rPr lang="ru-RU" sz="2400" b="1" dirty="0" smtClean="0">
                <a:solidFill>
                  <a:srgbClr val="FFC000"/>
                </a:solidFill>
              </a:rPr>
              <a:t> с обязательным указанием</a:t>
            </a:r>
          </a:p>
          <a:p>
            <a:r>
              <a:rPr lang="ru-RU" sz="2400" b="1" dirty="0" smtClean="0">
                <a:solidFill>
                  <a:srgbClr val="FFC000"/>
                </a:solidFill>
              </a:rPr>
              <a:t>причин, не позволяющих выявить следы рук.</a:t>
            </a:r>
          </a:p>
          <a:p>
            <a:endParaRPr lang="ru-RU" sz="2400" b="1" dirty="0" smtClean="0">
              <a:solidFill>
                <a:srgbClr val="FFC000"/>
              </a:solidFill>
            </a:endParaRPr>
          </a:p>
          <a:p>
            <a:r>
              <a:rPr lang="ru-RU" sz="2400" b="1" dirty="0" smtClean="0">
                <a:solidFill>
                  <a:srgbClr val="FFC000"/>
                </a:solidFill>
              </a:rPr>
              <a:t>Пример. На поверхности кожаного портфеля, изъятого при осмотре салона автомобиля «Тойота», выявить следы рук не представляется возможным из-за сильно шероховатой поверхности объекта.</a:t>
            </a:r>
            <a:endParaRPr lang="ru-RU" sz="2400" b="1" dirty="0">
              <a:solidFill>
                <a:srgbClr val="FFC000"/>
              </a:solidFill>
            </a:endParaRPr>
          </a:p>
        </p:txBody>
      </p:sp>
    </p:spTree>
    <p:extLst>
      <p:ext uri="{BB962C8B-B14F-4D97-AF65-F5344CB8AC3E}">
        <p14:creationId xmlns:p14="http://schemas.microsoft.com/office/powerpoint/2010/main" val="418001658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3688" y="2689638"/>
            <a:ext cx="5365571" cy="584775"/>
          </a:xfrm>
          <a:prstGeom prst="rect">
            <a:avLst/>
          </a:prstGeom>
        </p:spPr>
        <p:txBody>
          <a:bodyPr wrap="none">
            <a:spAutoFit/>
          </a:bodyPr>
          <a:lstStyle/>
          <a:p>
            <a:pPr algn="ctr"/>
            <a:r>
              <a:rPr lang="ru-RU" sz="3200" b="1" dirty="0" smtClean="0">
                <a:solidFill>
                  <a:srgbClr val="FFC000"/>
                </a:solidFill>
              </a:rPr>
              <a:t>БЛАГОДАРЮ ЗА ВНИМАНИЕ!!!</a:t>
            </a:r>
            <a:endParaRPr lang="ru-RU" sz="3200" b="1" dirty="0">
              <a:solidFill>
                <a:srgbClr val="FFC000"/>
              </a:solidFill>
            </a:endParaRPr>
          </a:p>
        </p:txBody>
      </p:sp>
    </p:spTree>
    <p:extLst>
      <p:ext uri="{BB962C8B-B14F-4D97-AF65-F5344CB8AC3E}">
        <p14:creationId xmlns:p14="http://schemas.microsoft.com/office/powerpoint/2010/main" val="375531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268760"/>
            <a:ext cx="8064896" cy="2308324"/>
          </a:xfrm>
          <a:prstGeom prst="rect">
            <a:avLst/>
          </a:prstGeom>
        </p:spPr>
        <p:txBody>
          <a:bodyPr wrap="square">
            <a:spAutoFit/>
          </a:bodyPr>
          <a:lstStyle/>
          <a:p>
            <a:r>
              <a:rPr lang="ru-RU" sz="2400" b="1" dirty="0" smtClean="0">
                <a:solidFill>
                  <a:srgbClr val="FFC000"/>
                </a:solidFill>
              </a:rPr>
              <a:t>Частными признаками в папиллярном узоре являются также признаки, приобретенные лицом и имеющие случайное единичное происхождение, присущее только этому лицу (шрамы, мозоли, рубцы, а также тонкие и белые линии, характеризующиеся индивидуальными формой, размерами и расположением в папиллярном узоре).</a:t>
            </a:r>
            <a:endParaRPr lang="ru-RU" sz="2400" b="1" dirty="0">
              <a:solidFill>
                <a:srgbClr val="FFC000"/>
              </a:solidFill>
            </a:endParaRPr>
          </a:p>
        </p:txBody>
      </p:sp>
    </p:spTree>
    <p:extLst>
      <p:ext uri="{BB962C8B-B14F-4D97-AF65-F5344CB8AC3E}">
        <p14:creationId xmlns:p14="http://schemas.microsoft.com/office/powerpoint/2010/main" val="4275402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889844"/>
            <a:ext cx="7992888" cy="4524315"/>
          </a:xfrm>
          <a:prstGeom prst="rect">
            <a:avLst/>
          </a:prstGeom>
        </p:spPr>
        <p:txBody>
          <a:bodyPr wrap="square">
            <a:spAutoFit/>
          </a:bodyPr>
          <a:lstStyle/>
          <a:p>
            <a:pPr algn="ctr"/>
            <a:r>
              <a:rPr lang="ru-RU" sz="2400" b="1" dirty="0" smtClean="0">
                <a:solidFill>
                  <a:srgbClr val="FFC000"/>
                </a:solidFill>
              </a:rPr>
              <a:t>Определение пригодности (непригодности) следов для идентификации личности и дальнейшего сравнительного исследования.</a:t>
            </a:r>
          </a:p>
          <a:p>
            <a:endParaRPr lang="ru-RU" sz="2400" b="1" dirty="0" smtClean="0">
              <a:solidFill>
                <a:srgbClr val="FFC000"/>
              </a:solidFill>
            </a:endParaRPr>
          </a:p>
          <a:p>
            <a:r>
              <a:rPr lang="ru-RU" sz="2400" b="1" dirty="0" smtClean="0">
                <a:solidFill>
                  <a:srgbClr val="FFC000"/>
                </a:solidFill>
              </a:rPr>
              <a:t>При решении вопроса о пригодности следов рук для идентификации личности задача эксперта состоит в анализе отобразившихся в следах рук общих и частных признаков на основе их качественно-количественных характеристик и оценке их совокупности, которая должна быть индивидуальной.</a:t>
            </a:r>
          </a:p>
          <a:p>
            <a:r>
              <a:rPr lang="ru-RU" sz="2400" b="1" dirty="0" smtClean="0">
                <a:solidFill>
                  <a:srgbClr val="FFC000"/>
                </a:solidFill>
              </a:rPr>
              <a:t>При оценке признаков характеризуются их устойчивость, взаимозависимость и идентификационная значимость.</a:t>
            </a:r>
            <a:endParaRPr lang="ru-RU" sz="2400" b="1" dirty="0">
              <a:solidFill>
                <a:srgbClr val="FFC000"/>
              </a:solidFill>
            </a:endParaRPr>
          </a:p>
        </p:txBody>
      </p:sp>
    </p:spTree>
    <p:extLst>
      <p:ext uri="{BB962C8B-B14F-4D97-AF65-F5344CB8AC3E}">
        <p14:creationId xmlns:p14="http://schemas.microsoft.com/office/powerpoint/2010/main" val="2504495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556792"/>
            <a:ext cx="8064896" cy="1569660"/>
          </a:xfrm>
          <a:prstGeom prst="rect">
            <a:avLst/>
          </a:prstGeom>
        </p:spPr>
        <p:txBody>
          <a:bodyPr wrap="square">
            <a:spAutoFit/>
          </a:bodyPr>
          <a:lstStyle/>
          <a:p>
            <a:r>
              <a:rPr lang="ru-RU" sz="2400" b="1" dirty="0" smtClean="0">
                <a:solidFill>
                  <a:srgbClr val="FFC000"/>
                </a:solidFill>
              </a:rPr>
              <a:t>При анализе степени устойчивости признака необходимо учитывать, в каких условиях находился объект в момент образования следов и до его экспертного исследования, какие изменения могли возникнуть за этот период времени.</a:t>
            </a:r>
            <a:endParaRPr lang="ru-RU" sz="2400" b="1" dirty="0">
              <a:solidFill>
                <a:srgbClr val="FFC000"/>
              </a:solidFill>
            </a:endParaRPr>
          </a:p>
        </p:txBody>
      </p:sp>
    </p:spTree>
    <p:extLst>
      <p:ext uri="{BB962C8B-B14F-4D97-AF65-F5344CB8AC3E}">
        <p14:creationId xmlns:p14="http://schemas.microsoft.com/office/powerpoint/2010/main" val="323105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6959" y="1340768"/>
            <a:ext cx="8136904" cy="3416320"/>
          </a:xfrm>
          <a:prstGeom prst="rect">
            <a:avLst/>
          </a:prstGeom>
        </p:spPr>
        <p:txBody>
          <a:bodyPr wrap="square">
            <a:spAutoFit/>
          </a:bodyPr>
          <a:lstStyle/>
          <a:p>
            <a:r>
              <a:rPr lang="ru-RU" sz="2400" b="1" dirty="0" smtClean="0">
                <a:solidFill>
                  <a:srgbClr val="FFC000"/>
                </a:solidFill>
              </a:rPr>
              <a:t>В зависимости от механизма </a:t>
            </a:r>
            <a:r>
              <a:rPr lang="ru-RU" sz="2400" b="1" dirty="0" err="1" smtClean="0">
                <a:solidFill>
                  <a:srgbClr val="FFC000"/>
                </a:solidFill>
              </a:rPr>
              <a:t>следообразования</a:t>
            </a:r>
            <a:r>
              <a:rPr lang="ru-RU" sz="2400" b="1" dirty="0" smtClean="0">
                <a:solidFill>
                  <a:srgbClr val="FFC000"/>
                </a:solidFill>
              </a:rPr>
              <a:t> некоторые детали папиллярного узора могут принимать вид другой детали. Эти изменения имеют определенную закономерность и зависят от нескольких причин: потливости человека, его эмоционального и физического состояния, вида </a:t>
            </a:r>
            <a:r>
              <a:rPr lang="ru-RU" sz="2400" b="1" dirty="0" err="1" smtClean="0">
                <a:solidFill>
                  <a:srgbClr val="FFC000"/>
                </a:solidFill>
              </a:rPr>
              <a:t>следовоспринимающего</a:t>
            </a:r>
            <a:r>
              <a:rPr lang="ru-RU" sz="2400" b="1" dirty="0" smtClean="0">
                <a:solidFill>
                  <a:srgbClr val="FFC000"/>
                </a:solidFill>
              </a:rPr>
              <a:t> объекта и структуры его поверхности, а также от силы нажима и др. Изменения должны быть объяснимы, т.е. должна быть установлена причина их образования.</a:t>
            </a:r>
            <a:endParaRPr lang="ru-RU" sz="2400" b="1" dirty="0">
              <a:solidFill>
                <a:srgbClr val="FFC000"/>
              </a:solidFill>
            </a:endParaRPr>
          </a:p>
        </p:txBody>
      </p:sp>
    </p:spTree>
    <p:extLst>
      <p:ext uri="{BB962C8B-B14F-4D97-AF65-F5344CB8AC3E}">
        <p14:creationId xmlns:p14="http://schemas.microsoft.com/office/powerpoint/2010/main" val="3008657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556792"/>
            <a:ext cx="8064896" cy="2677656"/>
          </a:xfrm>
          <a:prstGeom prst="rect">
            <a:avLst/>
          </a:prstGeom>
        </p:spPr>
        <p:txBody>
          <a:bodyPr wrap="square">
            <a:spAutoFit/>
          </a:bodyPr>
          <a:lstStyle/>
          <a:p>
            <a:r>
              <a:rPr lang="ru-RU" sz="2400" b="1" dirty="0" smtClean="0">
                <a:solidFill>
                  <a:srgbClr val="FFC000"/>
                </a:solidFill>
              </a:rPr>
              <a:t>Идентификационная значимость каждого вида детали папиллярного узора различна и обратно пропорциональна частоте ее встречаемости: чем реже встречается данный вид детали папиллярного узора (например, глазок, крючок, фрагмент), тем выше ее идентификационная значимость. Ценность деталей значительно повышается, если они</a:t>
            </a:r>
          </a:p>
          <a:p>
            <a:r>
              <a:rPr lang="ru-RU" sz="2400" b="1" dirty="0" smtClean="0">
                <a:solidFill>
                  <a:srgbClr val="FFC000"/>
                </a:solidFill>
              </a:rPr>
              <a:t>находятся в необычном сочетании.</a:t>
            </a:r>
            <a:endParaRPr lang="ru-RU" sz="2400" b="1" dirty="0">
              <a:solidFill>
                <a:srgbClr val="FFC000"/>
              </a:solidFill>
            </a:endParaRPr>
          </a:p>
        </p:txBody>
      </p:sp>
    </p:spTree>
    <p:extLst>
      <p:ext uri="{BB962C8B-B14F-4D97-AF65-F5344CB8AC3E}">
        <p14:creationId xmlns:p14="http://schemas.microsoft.com/office/powerpoint/2010/main" val="1114702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6959" y="1196752"/>
            <a:ext cx="8280920" cy="3785652"/>
          </a:xfrm>
          <a:prstGeom prst="rect">
            <a:avLst/>
          </a:prstGeom>
        </p:spPr>
        <p:txBody>
          <a:bodyPr wrap="square">
            <a:spAutoFit/>
          </a:bodyPr>
          <a:lstStyle/>
          <a:p>
            <a:r>
              <a:rPr lang="ru-RU" sz="2400" b="1" dirty="0" smtClean="0">
                <a:solidFill>
                  <a:srgbClr val="FFC000"/>
                </a:solidFill>
              </a:rPr>
              <a:t>При анализе общих и частных признаков на основе их качественно-количественных характеристик определяются следы хорошего и плохого качества, которые ориентировочно можно охарактеризовать следующим образом:</a:t>
            </a:r>
          </a:p>
          <a:p>
            <a:r>
              <a:rPr lang="ru-RU" sz="2400" b="1" dirty="0" smtClean="0">
                <a:solidFill>
                  <a:srgbClr val="FFC000"/>
                </a:solidFill>
              </a:rPr>
              <a:t>след хорошего качества – с четким, контрастным отображением потоков папиллярных линий; с возможностью определения вида подавляющего большинства деталей папиллярного узора, а на отдельных участках узора – и особенностей самих папиллярных линий, </a:t>
            </a:r>
            <a:r>
              <a:rPr lang="ru-RU" sz="2400" b="1" dirty="0" err="1" smtClean="0">
                <a:solidFill>
                  <a:srgbClr val="FFC000"/>
                </a:solidFill>
              </a:rPr>
              <a:t>взаимо</a:t>
            </a:r>
            <a:r>
              <a:rPr lang="ru-RU" sz="2400" b="1" dirty="0" smtClean="0">
                <a:solidFill>
                  <a:srgbClr val="FFC000"/>
                </a:solidFill>
              </a:rPr>
              <a:t>-</a:t>
            </a:r>
          </a:p>
          <a:p>
            <a:r>
              <a:rPr lang="ru-RU" sz="2400" b="1" dirty="0" smtClean="0">
                <a:solidFill>
                  <a:srgbClr val="FFC000"/>
                </a:solidFill>
              </a:rPr>
              <a:t>расположения пор и т.д.;</a:t>
            </a:r>
            <a:endParaRPr lang="ru-RU" sz="2400" b="1" dirty="0">
              <a:solidFill>
                <a:srgbClr val="FFC000"/>
              </a:solidFill>
            </a:endParaRPr>
          </a:p>
        </p:txBody>
      </p:sp>
    </p:spTree>
    <p:extLst>
      <p:ext uri="{BB962C8B-B14F-4D97-AF65-F5344CB8AC3E}">
        <p14:creationId xmlns:p14="http://schemas.microsoft.com/office/powerpoint/2010/main" val="3013923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124744"/>
            <a:ext cx="7992888" cy="2308324"/>
          </a:xfrm>
          <a:prstGeom prst="rect">
            <a:avLst/>
          </a:prstGeom>
        </p:spPr>
        <p:txBody>
          <a:bodyPr wrap="square">
            <a:spAutoFit/>
          </a:bodyPr>
          <a:lstStyle/>
          <a:p>
            <a:r>
              <a:rPr lang="ru-RU" sz="2400" b="1" dirty="0" smtClean="0">
                <a:solidFill>
                  <a:srgbClr val="FFC000"/>
                </a:solidFill>
              </a:rPr>
              <a:t>след плохого качества – со </a:t>
            </a:r>
            <a:r>
              <a:rPr lang="ru-RU" sz="2400" b="1" dirty="0" err="1" smtClean="0">
                <a:solidFill>
                  <a:srgbClr val="FFC000"/>
                </a:solidFill>
              </a:rPr>
              <a:t>слабовидимым</a:t>
            </a:r>
            <a:r>
              <a:rPr lang="ru-RU" sz="2400" b="1" dirty="0" smtClean="0">
                <a:solidFill>
                  <a:srgbClr val="FFC000"/>
                </a:solidFill>
              </a:rPr>
              <a:t> и нечетким отображением папиллярных линий, их прерывистостью; с наличием пробельных участков, расположенных по всей площади следа; со сложностью определения наличия и места расположения деталей папиллярного узора при невозможности их дифференциации по видам и т.д.</a:t>
            </a:r>
            <a:endParaRPr lang="ru-RU" sz="2400" b="1" dirty="0">
              <a:solidFill>
                <a:srgbClr val="FFC000"/>
              </a:solidFill>
            </a:endParaRPr>
          </a:p>
        </p:txBody>
      </p:sp>
    </p:spTree>
    <p:extLst>
      <p:ext uri="{BB962C8B-B14F-4D97-AF65-F5344CB8AC3E}">
        <p14:creationId xmlns:p14="http://schemas.microsoft.com/office/powerpoint/2010/main" val="1769931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96752"/>
            <a:ext cx="8136904" cy="3785652"/>
          </a:xfrm>
          <a:prstGeom prst="rect">
            <a:avLst/>
          </a:prstGeom>
        </p:spPr>
        <p:txBody>
          <a:bodyPr wrap="square">
            <a:spAutoFit/>
          </a:bodyPr>
          <a:lstStyle/>
          <a:p>
            <a:r>
              <a:rPr lang="ru-RU" sz="2400" b="1" dirty="0" smtClean="0">
                <a:solidFill>
                  <a:srgbClr val="FFC000"/>
                </a:solidFill>
              </a:rPr>
              <a:t>Для признания следа пригодным для идентификации личности бывает достаточно наличия, например, следующего количества признаков:</a:t>
            </a:r>
          </a:p>
          <a:p>
            <a:r>
              <a:rPr lang="ru-RU" sz="2400" b="1" dirty="0" smtClean="0">
                <a:solidFill>
                  <a:srgbClr val="FFC000"/>
                </a:solidFill>
              </a:rPr>
              <a:t>8 деталей папиллярного узора – в следе с определяемым типом или видом узора и возможностью анализа строения фрагмента центральной части узора, дельты узора, дельты и части центра узора, двух дельт и др.;</a:t>
            </a:r>
          </a:p>
          <a:p>
            <a:r>
              <a:rPr lang="ru-RU" sz="2400" b="1" dirty="0" smtClean="0">
                <a:solidFill>
                  <a:srgbClr val="FFC000"/>
                </a:solidFill>
              </a:rPr>
              <a:t>10 деталей папиллярного узора – в следе с неопределяемым типом и видом узора, </a:t>
            </a:r>
            <a:r>
              <a:rPr lang="ru-RU" sz="2400" b="1" dirty="0" err="1" smtClean="0">
                <a:solidFill>
                  <a:srgbClr val="FFC000"/>
                </a:solidFill>
              </a:rPr>
              <a:t>следообразующий</a:t>
            </a:r>
            <a:r>
              <a:rPr lang="ru-RU" sz="2400" b="1" dirty="0" smtClean="0">
                <a:solidFill>
                  <a:srgbClr val="FFC000"/>
                </a:solidFill>
              </a:rPr>
              <a:t> участок которого определяется условно.</a:t>
            </a:r>
            <a:endParaRPr lang="ru-RU" sz="2400" b="1" dirty="0">
              <a:solidFill>
                <a:srgbClr val="FFC000"/>
              </a:solidFill>
            </a:endParaRPr>
          </a:p>
        </p:txBody>
      </p:sp>
    </p:spTree>
    <p:extLst>
      <p:ext uri="{BB962C8B-B14F-4D97-AF65-F5344CB8AC3E}">
        <p14:creationId xmlns:p14="http://schemas.microsoft.com/office/powerpoint/2010/main" val="882787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208912" cy="830997"/>
          </a:xfrm>
          <a:prstGeom prst="rect">
            <a:avLst/>
          </a:prstGeom>
        </p:spPr>
        <p:txBody>
          <a:bodyPr wrap="square">
            <a:spAutoFit/>
          </a:bodyPr>
          <a:lstStyle/>
          <a:p>
            <a:pPr algn="ctr"/>
            <a:r>
              <a:rPr lang="ru-RU" sz="2400" b="1" dirty="0" smtClean="0">
                <a:solidFill>
                  <a:srgbClr val="FFC000"/>
                </a:solidFill>
              </a:rPr>
              <a:t>ДАКТИЛОСКОПИЧЕСКАЯ ЭКСПЕРТИЗА</a:t>
            </a:r>
          </a:p>
          <a:p>
            <a:pPr algn="ctr"/>
            <a:r>
              <a:rPr lang="ru-RU" sz="2400" b="1" dirty="0" smtClean="0">
                <a:solidFill>
                  <a:srgbClr val="FFC000"/>
                </a:solidFill>
              </a:rPr>
              <a:t>ИДЕНТИФИКАЦИЯ ЧЕЛОВЕКА ПО СЛЕДАМ РУК</a:t>
            </a:r>
            <a:endParaRPr lang="ru-RU" sz="2400" b="1" dirty="0">
              <a:solidFill>
                <a:srgbClr val="FFC000"/>
              </a:solidFill>
            </a:endParaRPr>
          </a:p>
        </p:txBody>
      </p:sp>
      <p:sp>
        <p:nvSpPr>
          <p:cNvPr id="3" name="Прямоугольник 2"/>
          <p:cNvSpPr/>
          <p:nvPr/>
        </p:nvSpPr>
        <p:spPr>
          <a:xfrm>
            <a:off x="481933" y="1988840"/>
            <a:ext cx="8208912" cy="2000548"/>
          </a:xfrm>
          <a:prstGeom prst="rect">
            <a:avLst/>
          </a:prstGeom>
        </p:spPr>
        <p:txBody>
          <a:bodyPr wrap="square">
            <a:spAutoFit/>
          </a:bodyPr>
          <a:lstStyle/>
          <a:p>
            <a:pPr algn="ctr"/>
            <a:r>
              <a:rPr lang="ru-RU" sz="2800" b="1" dirty="0" smtClean="0">
                <a:solidFill>
                  <a:srgbClr val="FFC000"/>
                </a:solidFill>
              </a:rPr>
              <a:t>Экспертные задачи</a:t>
            </a:r>
          </a:p>
          <a:p>
            <a:pPr algn="ctr"/>
            <a:r>
              <a:rPr lang="ru-RU" sz="2400" b="1" dirty="0" smtClean="0">
                <a:solidFill>
                  <a:srgbClr val="FFC000"/>
                </a:solidFill>
              </a:rPr>
              <a:t>Определение пригодности следов рук для идентификации личности.</a:t>
            </a:r>
          </a:p>
          <a:p>
            <a:pPr algn="ctr"/>
            <a:r>
              <a:rPr lang="ru-RU" sz="2400" b="1" dirty="0" smtClean="0">
                <a:solidFill>
                  <a:srgbClr val="FFC000"/>
                </a:solidFill>
              </a:rPr>
              <a:t>Идентификация личности по следам рук, изъятым с мест происшествий.</a:t>
            </a:r>
            <a:endParaRPr lang="ru-RU" sz="2400" b="1" dirty="0">
              <a:solidFill>
                <a:srgbClr val="FFC000"/>
              </a:solidFill>
            </a:endParaRPr>
          </a:p>
        </p:txBody>
      </p:sp>
    </p:spTree>
    <p:extLst>
      <p:ext uri="{BB962C8B-B14F-4D97-AF65-F5344CB8AC3E}">
        <p14:creationId xmlns:p14="http://schemas.microsoft.com/office/powerpoint/2010/main" val="1284424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4260" y="764704"/>
            <a:ext cx="7992888" cy="4524315"/>
          </a:xfrm>
          <a:prstGeom prst="rect">
            <a:avLst/>
          </a:prstGeom>
        </p:spPr>
        <p:txBody>
          <a:bodyPr wrap="square">
            <a:spAutoFit/>
          </a:bodyPr>
          <a:lstStyle/>
          <a:p>
            <a:r>
              <a:rPr lang="ru-RU" sz="2400" b="1" dirty="0" smtClean="0">
                <a:solidFill>
                  <a:srgbClr val="FFC000"/>
                </a:solidFill>
              </a:rPr>
              <a:t>Оценка экспертом признаков, отобразившихся в следах плохого и хорошего качества, определяет один из следующих выводов их пригодности для идентификации личности:</a:t>
            </a:r>
          </a:p>
          <a:p>
            <a:r>
              <a:rPr lang="ru-RU" sz="2400" b="1" dirty="0" smtClean="0">
                <a:solidFill>
                  <a:srgbClr val="FFC000"/>
                </a:solidFill>
              </a:rPr>
              <a:t>- след пригоден для идентификации личности;</a:t>
            </a:r>
          </a:p>
          <a:p>
            <a:r>
              <a:rPr lang="ru-RU" sz="2400" b="1" dirty="0" smtClean="0">
                <a:solidFill>
                  <a:srgbClr val="FFC000"/>
                </a:solidFill>
              </a:rPr>
              <a:t>- след пригоден для исключения тождества лица; решение вопроса его идентификации зависит от результатов конкретного сравнительного исследования с отпечатками рук этого лица;</a:t>
            </a:r>
          </a:p>
          <a:p>
            <a:r>
              <a:rPr lang="ru-RU" sz="2400" b="1" dirty="0" smtClean="0">
                <a:solidFill>
                  <a:srgbClr val="FFC000"/>
                </a:solidFill>
              </a:rPr>
              <a:t>- след пригоден для исключения тождества конкретного про-</a:t>
            </a:r>
          </a:p>
          <a:p>
            <a:r>
              <a:rPr lang="ru-RU" sz="2400" b="1" dirty="0" err="1" smtClean="0">
                <a:solidFill>
                  <a:srgbClr val="FFC000"/>
                </a:solidFill>
              </a:rPr>
              <a:t>веряемого</a:t>
            </a:r>
            <a:r>
              <a:rPr lang="ru-RU" sz="2400" b="1" dirty="0" smtClean="0">
                <a:solidFill>
                  <a:srgbClr val="FFC000"/>
                </a:solidFill>
              </a:rPr>
              <a:t> лица;</a:t>
            </a:r>
          </a:p>
          <a:p>
            <a:r>
              <a:rPr lang="ru-RU" sz="2400" b="1" dirty="0" smtClean="0">
                <a:solidFill>
                  <a:srgbClr val="FFC000"/>
                </a:solidFill>
              </a:rPr>
              <a:t>- след для идентификации личности непригоден.</a:t>
            </a:r>
            <a:endParaRPr lang="ru-RU" sz="2400" b="1" dirty="0">
              <a:solidFill>
                <a:srgbClr val="FFC000"/>
              </a:solidFill>
            </a:endParaRPr>
          </a:p>
        </p:txBody>
      </p:sp>
    </p:spTree>
    <p:extLst>
      <p:ext uri="{BB962C8B-B14F-4D97-AF65-F5344CB8AC3E}">
        <p14:creationId xmlns:p14="http://schemas.microsoft.com/office/powerpoint/2010/main" val="2586143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340768"/>
            <a:ext cx="8352928" cy="3416320"/>
          </a:xfrm>
          <a:prstGeom prst="rect">
            <a:avLst/>
          </a:prstGeom>
        </p:spPr>
        <p:txBody>
          <a:bodyPr wrap="square">
            <a:spAutoFit/>
          </a:bodyPr>
          <a:lstStyle/>
          <a:p>
            <a:r>
              <a:rPr lang="ru-RU" sz="2400" b="1" dirty="0" smtClean="0">
                <a:solidFill>
                  <a:srgbClr val="FFC000"/>
                </a:solidFill>
              </a:rPr>
              <a:t>При формулировании вывода о непригодности следов плохого</a:t>
            </a:r>
          </a:p>
          <a:p>
            <a:r>
              <a:rPr lang="ru-RU" sz="2400" b="1" dirty="0" smtClean="0">
                <a:solidFill>
                  <a:srgbClr val="FFC000"/>
                </a:solidFill>
              </a:rPr>
              <a:t>качества для идентификации личности учитываются следы, которые отобразились в виде нечетко выраженных, незначительных по размерам потоков папиллярных линий или их фрагментов с ограниченным количеством деталей папиллярного узора. Это не касается следов рук,</a:t>
            </a:r>
          </a:p>
          <a:p>
            <a:r>
              <a:rPr lang="ru-RU" sz="2400" b="1" dirty="0" smtClean="0">
                <a:solidFill>
                  <a:srgbClr val="FFC000"/>
                </a:solidFill>
              </a:rPr>
              <a:t>отобразившихся в виде мазков и сплошных пятен, вид которых не вызывает никаких сомнений в их непригодности для идентификации личности.</a:t>
            </a:r>
            <a:endParaRPr lang="ru-RU" sz="2400" b="1" dirty="0">
              <a:solidFill>
                <a:srgbClr val="FFC000"/>
              </a:solidFill>
            </a:endParaRPr>
          </a:p>
        </p:txBody>
      </p:sp>
    </p:spTree>
    <p:extLst>
      <p:ext uri="{BB962C8B-B14F-4D97-AF65-F5344CB8AC3E}">
        <p14:creationId xmlns:p14="http://schemas.microsoft.com/office/powerpoint/2010/main" val="2801954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764704"/>
            <a:ext cx="8280920" cy="3785652"/>
          </a:xfrm>
          <a:prstGeom prst="rect">
            <a:avLst/>
          </a:prstGeom>
        </p:spPr>
        <p:txBody>
          <a:bodyPr wrap="square">
            <a:spAutoFit/>
          </a:bodyPr>
          <a:lstStyle/>
          <a:p>
            <a:pPr algn="ctr"/>
            <a:r>
              <a:rPr lang="ru-RU" sz="2400" b="1" dirty="0" smtClean="0">
                <a:solidFill>
                  <a:srgbClr val="FFC000"/>
                </a:solidFill>
              </a:rPr>
              <a:t>Изучение сравнительных образцов; решение вопросов</a:t>
            </a:r>
          </a:p>
          <a:p>
            <a:pPr algn="ctr"/>
            <a:r>
              <a:rPr lang="ru-RU" sz="2400" b="1" dirty="0" smtClean="0">
                <a:solidFill>
                  <a:srgbClr val="FFC000"/>
                </a:solidFill>
              </a:rPr>
              <a:t>об их сопоставимости с основными объектами экспертизы</a:t>
            </a:r>
          </a:p>
          <a:p>
            <a:pPr algn="ctr"/>
            <a:r>
              <a:rPr lang="ru-RU" sz="2400" b="1" dirty="0" smtClean="0">
                <a:solidFill>
                  <a:srgbClr val="FFC000"/>
                </a:solidFill>
              </a:rPr>
              <a:t>и о пригодности для сравнительного исследования.</a:t>
            </a:r>
          </a:p>
          <a:p>
            <a:endParaRPr lang="ru-RU" sz="2400" b="1" dirty="0" smtClean="0">
              <a:solidFill>
                <a:srgbClr val="FFC000"/>
              </a:solidFill>
            </a:endParaRPr>
          </a:p>
          <a:p>
            <a:endParaRPr lang="ru-RU" sz="2400" b="1" dirty="0" smtClean="0">
              <a:solidFill>
                <a:srgbClr val="FFC000"/>
              </a:solidFill>
            </a:endParaRPr>
          </a:p>
          <a:p>
            <a:r>
              <a:rPr lang="ru-RU" sz="2400" b="1" dirty="0" smtClean="0">
                <a:solidFill>
                  <a:srgbClr val="FFC000"/>
                </a:solidFill>
              </a:rPr>
              <a:t>При осмотре отпечатков рук проверяемых лиц экспертом оценивается их качество и определяется, удовлетворяют ли они требованиям данной экспертизы, т.е. пригодны ли они для сравнительного исследования в целях идентификации личности.</a:t>
            </a:r>
            <a:endParaRPr lang="ru-RU" sz="2400" b="1" dirty="0">
              <a:solidFill>
                <a:srgbClr val="FFC000"/>
              </a:solidFill>
            </a:endParaRPr>
          </a:p>
        </p:txBody>
      </p:sp>
    </p:spTree>
    <p:extLst>
      <p:ext uri="{BB962C8B-B14F-4D97-AF65-F5344CB8AC3E}">
        <p14:creationId xmlns:p14="http://schemas.microsoft.com/office/powerpoint/2010/main" val="2354965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96752"/>
            <a:ext cx="8208912" cy="2308324"/>
          </a:xfrm>
          <a:prstGeom prst="rect">
            <a:avLst/>
          </a:prstGeom>
        </p:spPr>
        <p:txBody>
          <a:bodyPr wrap="square">
            <a:spAutoFit/>
          </a:bodyPr>
          <a:lstStyle/>
          <a:p>
            <a:r>
              <a:rPr lang="ru-RU" sz="2400" b="1" dirty="0" smtClean="0">
                <a:solidFill>
                  <a:srgbClr val="FFC000"/>
                </a:solidFill>
              </a:rPr>
              <a:t> Под качеством отпечатков – образцов, представляемых для сравнительного исследования, понимаются полнота прокатки и четкость отображения в них папиллярных узоров. Расположение отпечатков в соответствии с установленной последовательностью проверяется по контрольным</a:t>
            </a:r>
          </a:p>
          <a:p>
            <a:r>
              <a:rPr lang="ru-RU" sz="2400" b="1" dirty="0" smtClean="0">
                <a:solidFill>
                  <a:srgbClr val="FFC000"/>
                </a:solidFill>
              </a:rPr>
              <a:t>оттискам.</a:t>
            </a:r>
            <a:endParaRPr lang="ru-RU" sz="2400" b="1" dirty="0">
              <a:solidFill>
                <a:srgbClr val="FFC000"/>
              </a:solidFill>
            </a:endParaRPr>
          </a:p>
        </p:txBody>
      </p:sp>
    </p:spTree>
    <p:extLst>
      <p:ext uri="{BB962C8B-B14F-4D97-AF65-F5344CB8AC3E}">
        <p14:creationId xmlns:p14="http://schemas.microsoft.com/office/powerpoint/2010/main" val="865800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20688"/>
            <a:ext cx="8280920" cy="3785652"/>
          </a:xfrm>
          <a:prstGeom prst="rect">
            <a:avLst/>
          </a:prstGeom>
        </p:spPr>
        <p:txBody>
          <a:bodyPr wrap="square">
            <a:spAutoFit/>
          </a:bodyPr>
          <a:lstStyle/>
          <a:p>
            <a:pPr algn="ctr"/>
            <a:r>
              <a:rPr lang="ru-RU" sz="2400" b="1" dirty="0" smtClean="0">
                <a:solidFill>
                  <a:srgbClr val="FFC000"/>
                </a:solidFill>
              </a:rPr>
              <a:t>Сравнительное исследование объектов и образцов</a:t>
            </a:r>
          </a:p>
          <a:p>
            <a:pPr algn="ctr"/>
            <a:r>
              <a:rPr lang="ru-RU" sz="2400" b="1" dirty="0" smtClean="0">
                <a:solidFill>
                  <a:srgbClr val="FFC000"/>
                </a:solidFill>
              </a:rPr>
              <a:t>по отобразившимся в них признакам папиллярных узоров.</a:t>
            </a:r>
          </a:p>
          <a:p>
            <a:endParaRPr lang="ru-RU" sz="2400" b="1" dirty="0" smtClean="0">
              <a:solidFill>
                <a:srgbClr val="FFC000"/>
              </a:solidFill>
            </a:endParaRPr>
          </a:p>
          <a:p>
            <a:endParaRPr lang="ru-RU" sz="2400" b="1" dirty="0" smtClean="0">
              <a:solidFill>
                <a:srgbClr val="FFC000"/>
              </a:solidFill>
            </a:endParaRPr>
          </a:p>
          <a:p>
            <a:r>
              <a:rPr lang="ru-RU" sz="2400" b="1" dirty="0" smtClean="0">
                <a:solidFill>
                  <a:srgbClr val="FFC000"/>
                </a:solidFill>
              </a:rPr>
              <a:t>Сравнительное исследование признаков папиллярных узоров, отобразившихся в следах рук и отпечатках рук проверяемых лиц, проводится методом сопоставления, который является основным для практической дактилоскопии. Остальные методы сравнения, такие, как оптическое наложение и совмещение, имеют ограниченное применение.</a:t>
            </a:r>
            <a:endParaRPr lang="ru-RU" sz="2400" b="1" dirty="0">
              <a:solidFill>
                <a:srgbClr val="FFC000"/>
              </a:solidFill>
            </a:endParaRPr>
          </a:p>
        </p:txBody>
      </p:sp>
    </p:spTree>
    <p:extLst>
      <p:ext uri="{BB962C8B-B14F-4D97-AF65-F5344CB8AC3E}">
        <p14:creationId xmlns:p14="http://schemas.microsoft.com/office/powerpoint/2010/main" val="685697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352928" cy="3416320"/>
          </a:xfrm>
          <a:prstGeom prst="rect">
            <a:avLst/>
          </a:prstGeom>
        </p:spPr>
        <p:txBody>
          <a:bodyPr wrap="square">
            <a:spAutoFit/>
          </a:bodyPr>
          <a:lstStyle/>
          <a:p>
            <a:r>
              <a:rPr lang="ru-RU" sz="2400" b="1" dirty="0" smtClean="0">
                <a:solidFill>
                  <a:srgbClr val="FFC000"/>
                </a:solidFill>
              </a:rPr>
              <a:t>При сравнительном исследовании используются различные приборы увеличения – от дактилоскопической лупы до микроскопов в разной комплектации, а также компьютерные системы (АДИС).</a:t>
            </a:r>
          </a:p>
          <a:p>
            <a:endParaRPr lang="ru-RU" sz="2400" b="1" dirty="0" smtClean="0">
              <a:solidFill>
                <a:srgbClr val="FFC000"/>
              </a:solidFill>
            </a:endParaRPr>
          </a:p>
          <a:p>
            <a:r>
              <a:rPr lang="ru-RU" sz="2400" b="1" dirty="0" smtClean="0">
                <a:solidFill>
                  <a:srgbClr val="FFC000"/>
                </a:solidFill>
              </a:rPr>
              <a:t>Для методически правильного проведения сравнительного </a:t>
            </a:r>
            <a:r>
              <a:rPr lang="ru-RU" sz="2400" b="1" dirty="0" err="1" smtClean="0">
                <a:solidFill>
                  <a:srgbClr val="FFC000"/>
                </a:solidFill>
              </a:rPr>
              <a:t>ис</a:t>
            </a:r>
            <a:r>
              <a:rPr lang="ru-RU" sz="2400" b="1" dirty="0" smtClean="0">
                <a:solidFill>
                  <a:srgbClr val="FFC000"/>
                </a:solidFill>
              </a:rPr>
              <a:t>-</a:t>
            </a:r>
          </a:p>
          <a:p>
            <a:r>
              <a:rPr lang="ru-RU" sz="2400" b="1" dirty="0" smtClean="0">
                <a:solidFill>
                  <a:srgbClr val="FFC000"/>
                </a:solidFill>
              </a:rPr>
              <a:t>следования требуется соблюдать три важнейших условия: сравнение должно быть полным и двухсторонним, а совпадения должны быть реальными.</a:t>
            </a:r>
            <a:endParaRPr lang="ru-RU" sz="2400" b="1" dirty="0">
              <a:solidFill>
                <a:srgbClr val="FFC000"/>
              </a:solidFill>
            </a:endParaRPr>
          </a:p>
        </p:txBody>
      </p:sp>
    </p:spTree>
    <p:extLst>
      <p:ext uri="{BB962C8B-B14F-4D97-AF65-F5344CB8AC3E}">
        <p14:creationId xmlns:p14="http://schemas.microsoft.com/office/powerpoint/2010/main" val="4244437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700808"/>
            <a:ext cx="8136904" cy="2308324"/>
          </a:xfrm>
          <a:prstGeom prst="rect">
            <a:avLst/>
          </a:prstGeom>
        </p:spPr>
        <p:txBody>
          <a:bodyPr wrap="square">
            <a:spAutoFit/>
          </a:bodyPr>
          <a:lstStyle/>
          <a:p>
            <a:r>
              <a:rPr lang="ru-RU" sz="2400" b="1" dirty="0" smtClean="0">
                <a:solidFill>
                  <a:srgbClr val="FFC000"/>
                </a:solidFill>
              </a:rPr>
              <a:t>Сравнительное исследование начинается с общих признаков кисти руки: форма и размеры ладоней и пальцев (при их полном отображении в следе); общее строение узоров (сопоставление по квалификационным признакам, т.е. типу и виду); количество линий между центром и дельтами; форма и направление потоков папиллярных линий.</a:t>
            </a:r>
            <a:endParaRPr lang="ru-RU" sz="2400" b="1" dirty="0">
              <a:solidFill>
                <a:srgbClr val="FFC000"/>
              </a:solidFill>
            </a:endParaRPr>
          </a:p>
        </p:txBody>
      </p:sp>
    </p:spTree>
    <p:extLst>
      <p:ext uri="{BB962C8B-B14F-4D97-AF65-F5344CB8AC3E}">
        <p14:creationId xmlns:p14="http://schemas.microsoft.com/office/powerpoint/2010/main" val="3483335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0317" y="1628800"/>
            <a:ext cx="8136904" cy="3046988"/>
          </a:xfrm>
          <a:prstGeom prst="rect">
            <a:avLst/>
          </a:prstGeom>
        </p:spPr>
        <p:txBody>
          <a:bodyPr wrap="square">
            <a:spAutoFit/>
          </a:bodyPr>
          <a:lstStyle/>
          <a:p>
            <a:r>
              <a:rPr lang="ru-RU" sz="2400" b="1" dirty="0" smtClean="0">
                <a:solidFill>
                  <a:srgbClr val="FFC000"/>
                </a:solidFill>
              </a:rPr>
              <a:t>Различия существенных общих признаков позволяют отрицать тождество и без исследования частных признаков. Однако это допустимо только в том случае, когда различающиеся признаки существенны для каждого из сравниваемых объектов, устойчивы и потому не</a:t>
            </a:r>
          </a:p>
          <a:p>
            <a:r>
              <a:rPr lang="ru-RU" sz="2400" b="1" dirty="0" smtClean="0">
                <a:solidFill>
                  <a:srgbClr val="FFC000"/>
                </a:solidFill>
              </a:rPr>
              <a:t>подвержены случайным, временным изменениям, а также не могут быть объяснены различным механизмом </a:t>
            </a:r>
            <a:r>
              <a:rPr lang="ru-RU" sz="2400" b="1" dirty="0" err="1" smtClean="0">
                <a:solidFill>
                  <a:srgbClr val="FFC000"/>
                </a:solidFill>
              </a:rPr>
              <a:t>следообразования</a:t>
            </a:r>
            <a:r>
              <a:rPr lang="ru-RU" sz="2400" b="1" dirty="0" smtClean="0">
                <a:solidFill>
                  <a:srgbClr val="FFC000"/>
                </a:solidFill>
              </a:rPr>
              <a:t> следа и отпечатка.</a:t>
            </a:r>
            <a:endParaRPr lang="ru-RU" sz="2400" b="1" dirty="0">
              <a:solidFill>
                <a:srgbClr val="FFC000"/>
              </a:solidFill>
            </a:endParaRPr>
          </a:p>
        </p:txBody>
      </p:sp>
    </p:spTree>
    <p:extLst>
      <p:ext uri="{BB962C8B-B14F-4D97-AF65-F5344CB8AC3E}">
        <p14:creationId xmlns:p14="http://schemas.microsoft.com/office/powerpoint/2010/main" val="476397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8183" y="1268760"/>
            <a:ext cx="8280920" cy="3046988"/>
          </a:xfrm>
          <a:prstGeom prst="rect">
            <a:avLst/>
          </a:prstGeom>
        </p:spPr>
        <p:txBody>
          <a:bodyPr wrap="square">
            <a:spAutoFit/>
          </a:bodyPr>
          <a:lstStyle/>
          <a:p>
            <a:r>
              <a:rPr lang="ru-RU" sz="2400" b="1" dirty="0" smtClean="0">
                <a:solidFill>
                  <a:srgbClr val="FFC000"/>
                </a:solidFill>
              </a:rPr>
              <a:t>Необходимо принимать во внимание, что в процессе </a:t>
            </a:r>
            <a:r>
              <a:rPr lang="ru-RU" sz="2400" b="1" dirty="0" err="1" smtClean="0">
                <a:solidFill>
                  <a:srgbClr val="FFC000"/>
                </a:solidFill>
              </a:rPr>
              <a:t>следообразования</a:t>
            </a:r>
            <a:r>
              <a:rPr lang="ru-RU" sz="2400" b="1" dirty="0" smtClean="0">
                <a:solidFill>
                  <a:srgbClr val="FFC000"/>
                </a:solidFill>
              </a:rPr>
              <a:t> нередко происходит деформация папиллярного узора, влекущая за собой искаженное отражение некоторых его общих признаков в следе. Наблюдения и эксперименты свидетельствуют, что степень искажения зависит от конфигурации и некоторых других особенностей</a:t>
            </a:r>
          </a:p>
          <a:p>
            <a:r>
              <a:rPr lang="ru-RU" sz="2400" b="1" dirty="0" smtClean="0">
                <a:solidFill>
                  <a:srgbClr val="FFC000"/>
                </a:solidFill>
              </a:rPr>
              <a:t>объекта, на котором оставлены следы, а также от специфики механизма их образования</a:t>
            </a:r>
            <a:endParaRPr lang="ru-RU" sz="2400" b="1" dirty="0">
              <a:solidFill>
                <a:srgbClr val="FFC000"/>
              </a:solidFill>
            </a:endParaRPr>
          </a:p>
        </p:txBody>
      </p:sp>
    </p:spTree>
    <p:extLst>
      <p:ext uri="{BB962C8B-B14F-4D97-AF65-F5344CB8AC3E}">
        <p14:creationId xmlns:p14="http://schemas.microsoft.com/office/powerpoint/2010/main" val="1134918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556792"/>
            <a:ext cx="7992888" cy="1938992"/>
          </a:xfrm>
          <a:prstGeom prst="rect">
            <a:avLst/>
          </a:prstGeom>
        </p:spPr>
        <p:txBody>
          <a:bodyPr wrap="square">
            <a:spAutoFit/>
          </a:bodyPr>
          <a:lstStyle/>
          <a:p>
            <a:r>
              <a:rPr lang="ru-RU" sz="2400" b="1" dirty="0" smtClean="0">
                <a:solidFill>
                  <a:srgbClr val="FFC000"/>
                </a:solidFill>
              </a:rPr>
              <a:t>При установлении совпадений общих признаков переходят к</a:t>
            </a:r>
          </a:p>
          <a:p>
            <a:r>
              <a:rPr lang="ru-RU" sz="2400" b="1" dirty="0" smtClean="0">
                <a:solidFill>
                  <a:srgbClr val="FFC000"/>
                </a:solidFill>
              </a:rPr>
              <a:t>сравнению частных. Основная цель сравнения – проверить, все ли одноименные детали в соответствующих участках сравниваемых узоров совпадают по относительному расположению и по особенностям строения.</a:t>
            </a:r>
            <a:endParaRPr lang="ru-RU" sz="2400" b="1" dirty="0">
              <a:solidFill>
                <a:srgbClr val="FFC000"/>
              </a:solidFill>
            </a:endParaRPr>
          </a:p>
        </p:txBody>
      </p:sp>
    </p:spTree>
    <p:extLst>
      <p:ext uri="{BB962C8B-B14F-4D97-AF65-F5344CB8AC3E}">
        <p14:creationId xmlns:p14="http://schemas.microsoft.com/office/powerpoint/2010/main" val="2592098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208912" cy="5386090"/>
          </a:xfrm>
          <a:prstGeom prst="rect">
            <a:avLst/>
          </a:prstGeom>
        </p:spPr>
        <p:txBody>
          <a:bodyPr wrap="square">
            <a:spAutoFit/>
          </a:bodyPr>
          <a:lstStyle/>
          <a:p>
            <a:pPr algn="ctr"/>
            <a:r>
              <a:rPr lang="ru-RU" sz="2400" b="1" dirty="0" smtClean="0">
                <a:solidFill>
                  <a:srgbClr val="FFC000"/>
                </a:solidFill>
              </a:rPr>
              <a:t>Объекты исследования</a:t>
            </a:r>
          </a:p>
          <a:p>
            <a:r>
              <a:rPr lang="ru-RU" sz="2000" b="1" dirty="0" smtClean="0">
                <a:solidFill>
                  <a:srgbClr val="FFC000"/>
                </a:solidFill>
              </a:rPr>
              <a:t>Папиллярные узоры следов рук, изъятых с мест происшествий, и от-</a:t>
            </a:r>
          </a:p>
          <a:p>
            <a:r>
              <a:rPr lang="ru-RU" sz="2000" b="1" dirty="0" smtClean="0">
                <a:solidFill>
                  <a:srgbClr val="FFC000"/>
                </a:solidFill>
              </a:rPr>
              <a:t>печатки ладоней и пальцев рук (в качестве сравнительных образцов).</a:t>
            </a:r>
          </a:p>
          <a:p>
            <a:r>
              <a:rPr lang="ru-RU" sz="2000" b="1" dirty="0" smtClean="0">
                <a:solidFill>
                  <a:srgbClr val="FFC000"/>
                </a:solidFill>
              </a:rPr>
              <a:t>На экспертизу могут поступать следующие объекты:</a:t>
            </a:r>
          </a:p>
          <a:p>
            <a:r>
              <a:rPr lang="ru-RU" sz="2000" b="1" dirty="0" smtClean="0">
                <a:solidFill>
                  <a:srgbClr val="FFC000"/>
                </a:solidFill>
              </a:rPr>
              <a:t>- следы рук вместе с предметом-носителем, на котором они находятся, либо частью этого предмета (бесцветные потожировые следы, подлежащие обработке или обработанные дактилоскопическими порошками; окрашенные следы, образованные наслоениями крови, грязи и других веществ);</a:t>
            </a:r>
          </a:p>
          <a:p>
            <a:r>
              <a:rPr lang="ru-RU" sz="2000" b="1" dirty="0" smtClean="0">
                <a:solidFill>
                  <a:srgbClr val="FFC000"/>
                </a:solidFill>
              </a:rPr>
              <a:t>- откопированные на отрезки </a:t>
            </a:r>
            <a:r>
              <a:rPr lang="ru-RU" sz="2000" b="1" dirty="0" err="1" smtClean="0">
                <a:solidFill>
                  <a:srgbClr val="FFC000"/>
                </a:solidFill>
              </a:rPr>
              <a:t>дактилопленки</a:t>
            </a:r>
            <a:r>
              <a:rPr lang="ru-RU" sz="2000" b="1" dirty="0" smtClean="0">
                <a:solidFill>
                  <a:srgbClr val="FFC000"/>
                </a:solidFill>
              </a:rPr>
              <a:t>, липкой ленты и т.д.</a:t>
            </a:r>
          </a:p>
          <a:p>
            <a:r>
              <a:rPr lang="ru-RU" sz="2000" b="1" dirty="0" smtClean="0">
                <a:solidFill>
                  <a:srgbClr val="FFC000"/>
                </a:solidFill>
              </a:rPr>
              <a:t>потожировые следы, предварительно обработанные дактилоскопическим порошком;</a:t>
            </a:r>
          </a:p>
          <a:p>
            <a:r>
              <a:rPr lang="ru-RU" sz="2000" b="1" dirty="0" smtClean="0">
                <a:solidFill>
                  <a:srgbClr val="FFC000"/>
                </a:solidFill>
              </a:rPr>
              <a:t>- фотоснимки следов рук; слепки следов рук.</a:t>
            </a:r>
          </a:p>
          <a:p>
            <a:r>
              <a:rPr lang="ru-RU" sz="2000" b="1" dirty="0" smtClean="0">
                <a:solidFill>
                  <a:srgbClr val="FFC000"/>
                </a:solidFill>
              </a:rPr>
              <a:t>В качестве сравнительных образцов на экспертизу могут быть представлены экспериментальные отпечатки пальцев рук и оттиски ладоней, выполненные на бланках </a:t>
            </a:r>
            <a:r>
              <a:rPr lang="ru-RU" sz="2000" b="1" dirty="0" err="1" smtClean="0">
                <a:solidFill>
                  <a:srgbClr val="FFC000"/>
                </a:solidFill>
              </a:rPr>
              <a:t>дактилокарт</a:t>
            </a:r>
            <a:r>
              <a:rPr lang="ru-RU" sz="2000" b="1" dirty="0" smtClean="0">
                <a:solidFill>
                  <a:srgbClr val="FFC000"/>
                </a:solidFill>
              </a:rPr>
              <a:t> или на листах бумаги белого цвета.</a:t>
            </a:r>
            <a:endParaRPr lang="ru-RU" sz="2000" b="1" dirty="0">
              <a:solidFill>
                <a:srgbClr val="FFC000"/>
              </a:solidFill>
            </a:endParaRPr>
          </a:p>
        </p:txBody>
      </p:sp>
    </p:spTree>
    <p:extLst>
      <p:ext uri="{BB962C8B-B14F-4D97-AF65-F5344CB8AC3E}">
        <p14:creationId xmlns:p14="http://schemas.microsoft.com/office/powerpoint/2010/main" val="3590994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1579" y="980728"/>
            <a:ext cx="8352928" cy="4154984"/>
          </a:xfrm>
          <a:prstGeom prst="rect">
            <a:avLst/>
          </a:prstGeom>
        </p:spPr>
        <p:txBody>
          <a:bodyPr wrap="square">
            <a:spAutoFit/>
          </a:bodyPr>
          <a:lstStyle/>
          <a:p>
            <a:r>
              <a:rPr lang="ru-RU" sz="2400" b="1" dirty="0" smtClean="0">
                <a:solidFill>
                  <a:srgbClr val="FFC000"/>
                </a:solidFill>
              </a:rPr>
              <a:t>Одноименные по классификационному виду детали (начала и</a:t>
            </a:r>
          </a:p>
          <a:p>
            <a:r>
              <a:rPr lang="ru-RU" sz="2400" b="1" dirty="0" smtClean="0">
                <a:solidFill>
                  <a:srgbClr val="FFC000"/>
                </a:solidFill>
              </a:rPr>
              <a:t>окончания, слияния и разветвления) имеются практически в каждом папиллярном узоре, за исключением реже встречающихся деталей (крючок, мостик, глазок), которых в отдельных узорах может и не быть. Поэтому в процессе сравнительного исследования папиллярных узоров необходимо не только найти одноименные детали в </a:t>
            </a:r>
            <a:r>
              <a:rPr lang="ru-RU" sz="2400" b="1" dirty="0" err="1" smtClean="0">
                <a:solidFill>
                  <a:srgbClr val="FFC000"/>
                </a:solidFill>
              </a:rPr>
              <a:t>соответ</a:t>
            </a:r>
            <a:r>
              <a:rPr lang="ru-RU" sz="2400" b="1" dirty="0" smtClean="0">
                <a:solidFill>
                  <a:srgbClr val="FFC000"/>
                </a:solidFill>
              </a:rPr>
              <a:t>-</a:t>
            </a:r>
          </a:p>
          <a:p>
            <a:r>
              <a:rPr lang="ru-RU" sz="2400" b="1" dirty="0" err="1" smtClean="0">
                <a:solidFill>
                  <a:srgbClr val="FFC000"/>
                </a:solidFill>
              </a:rPr>
              <a:t>ствующих</a:t>
            </a:r>
            <a:r>
              <a:rPr lang="ru-RU" sz="2400" b="1" dirty="0" smtClean="0">
                <a:solidFill>
                  <a:srgbClr val="FFC000"/>
                </a:solidFill>
              </a:rPr>
              <a:t> (хотя бы и очень ограниченных) зонах узора, но и проверить, одинаково ли их взаимное расположение в следе и в отпечатке, так как именно от этого зависит, признать ли детали совпадающими или несовпадающими.</a:t>
            </a:r>
            <a:endParaRPr lang="ru-RU" sz="2400" b="1" dirty="0">
              <a:solidFill>
                <a:srgbClr val="FFC000"/>
              </a:solidFill>
            </a:endParaRPr>
          </a:p>
        </p:txBody>
      </p:sp>
    </p:spTree>
    <p:extLst>
      <p:ext uri="{BB962C8B-B14F-4D97-AF65-F5344CB8AC3E}">
        <p14:creationId xmlns:p14="http://schemas.microsoft.com/office/powerpoint/2010/main" val="484176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28045" y="1268760"/>
            <a:ext cx="7776864" cy="1938992"/>
          </a:xfrm>
          <a:prstGeom prst="rect">
            <a:avLst/>
          </a:prstGeom>
        </p:spPr>
        <p:txBody>
          <a:bodyPr wrap="square">
            <a:spAutoFit/>
          </a:bodyPr>
          <a:lstStyle/>
          <a:p>
            <a:r>
              <a:rPr lang="ru-RU" sz="2400" b="1" dirty="0" smtClean="0">
                <a:solidFill>
                  <a:srgbClr val="FFC000"/>
                </a:solidFill>
              </a:rPr>
              <a:t>При сравнительном исследовании используется и такое положение дактилоскопии: отсутствие признака – тот же признак (например, в правом наружном потоке узора между центром и дельтой ни в следе, ни в отпечатке не встречается ни одной детали папиллярного узора).</a:t>
            </a:r>
            <a:endParaRPr lang="ru-RU" sz="2400" b="1" dirty="0">
              <a:solidFill>
                <a:srgbClr val="FFC000"/>
              </a:solidFill>
            </a:endParaRPr>
          </a:p>
        </p:txBody>
      </p:sp>
    </p:spTree>
    <p:extLst>
      <p:ext uri="{BB962C8B-B14F-4D97-AF65-F5344CB8AC3E}">
        <p14:creationId xmlns:p14="http://schemas.microsoft.com/office/powerpoint/2010/main" val="712066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7795" y="1556792"/>
            <a:ext cx="7992888" cy="2677656"/>
          </a:xfrm>
          <a:prstGeom prst="rect">
            <a:avLst/>
          </a:prstGeom>
        </p:spPr>
        <p:txBody>
          <a:bodyPr wrap="square">
            <a:spAutoFit/>
          </a:bodyPr>
          <a:lstStyle/>
          <a:p>
            <a:r>
              <a:rPr lang="ru-RU" sz="2400" b="1" dirty="0" smtClean="0">
                <a:solidFill>
                  <a:srgbClr val="FFC000"/>
                </a:solidFill>
              </a:rPr>
              <a:t>Наиболее надежный способ выявления совпадения или различий в положении сравниваемых деталей папиллярных узоров – подсчет количества папиллярных линий между проверяемой деталью и другой, положение которой известно. Кроме того, учитываются ориентировочные координаты расположения проверяемой детали по отношению к предыдущей (выше, ниже, правее, левее).</a:t>
            </a:r>
            <a:endParaRPr lang="ru-RU" sz="2400" b="1" dirty="0">
              <a:solidFill>
                <a:srgbClr val="FFC000"/>
              </a:solidFill>
            </a:endParaRPr>
          </a:p>
        </p:txBody>
      </p:sp>
    </p:spTree>
    <p:extLst>
      <p:ext uri="{BB962C8B-B14F-4D97-AF65-F5344CB8AC3E}">
        <p14:creationId xmlns:p14="http://schemas.microsoft.com/office/powerpoint/2010/main" val="16230155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988840"/>
            <a:ext cx="8208912" cy="1938992"/>
          </a:xfrm>
          <a:prstGeom prst="rect">
            <a:avLst/>
          </a:prstGeom>
        </p:spPr>
        <p:txBody>
          <a:bodyPr wrap="square">
            <a:spAutoFit/>
          </a:bodyPr>
          <a:lstStyle/>
          <a:p>
            <a:r>
              <a:rPr lang="ru-RU" sz="2400" b="1" dirty="0" smtClean="0">
                <a:solidFill>
                  <a:srgbClr val="FFC000"/>
                </a:solidFill>
              </a:rPr>
              <a:t>Установление совпадения деталей по их положению в узоре не</a:t>
            </a:r>
          </a:p>
          <a:p>
            <a:r>
              <a:rPr lang="ru-RU" sz="2400" b="1" dirty="0" smtClean="0">
                <a:solidFill>
                  <a:srgbClr val="FFC000"/>
                </a:solidFill>
              </a:rPr>
              <a:t>исчерпывает всего содержания детального сравнительного исследования. Необходимо, чтобы эти детали были одинаковы, т.е. совпадали не только по видовой принадлежности, но и по особенностям строения.</a:t>
            </a:r>
            <a:endParaRPr lang="ru-RU" sz="2400" b="1" dirty="0">
              <a:solidFill>
                <a:srgbClr val="FFC000"/>
              </a:solidFill>
            </a:endParaRPr>
          </a:p>
        </p:txBody>
      </p:sp>
    </p:spTree>
    <p:extLst>
      <p:ext uri="{BB962C8B-B14F-4D97-AF65-F5344CB8AC3E}">
        <p14:creationId xmlns:p14="http://schemas.microsoft.com/office/powerpoint/2010/main" val="1395094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96752"/>
            <a:ext cx="8136904" cy="2677656"/>
          </a:xfrm>
          <a:prstGeom prst="rect">
            <a:avLst/>
          </a:prstGeom>
        </p:spPr>
        <p:txBody>
          <a:bodyPr wrap="square">
            <a:spAutoFit/>
          </a:bodyPr>
          <a:lstStyle/>
          <a:p>
            <a:r>
              <a:rPr lang="ru-RU" sz="2400" b="1" dirty="0" smtClean="0">
                <a:solidFill>
                  <a:srgbClr val="FFC000"/>
                </a:solidFill>
              </a:rPr>
              <a:t>Окончательное детальное сравнительное исследование следа</a:t>
            </a:r>
          </a:p>
          <a:p>
            <a:r>
              <a:rPr lang="ru-RU" sz="2400" b="1" dirty="0" smtClean="0">
                <a:solidFill>
                  <a:srgbClr val="FFC000"/>
                </a:solidFill>
              </a:rPr>
              <a:t>пальца (ладони) руки и совпавшего с ним отпечатка проводится по их одномасштабным фотоснимкам 4-кратного увеличения. На фотоснимке следа отмечаются все отобразившиеся в нем детали папиллярного узора. Выбранная для обоих сравниваемых узоров общая</a:t>
            </a:r>
          </a:p>
          <a:p>
            <a:r>
              <a:rPr lang="ru-RU" sz="2400" b="1" dirty="0" smtClean="0">
                <a:solidFill>
                  <a:srgbClr val="FFC000"/>
                </a:solidFill>
              </a:rPr>
              <a:t>исходная точка отмечается в отпечатке-образце. </a:t>
            </a:r>
            <a:endParaRPr lang="ru-RU" sz="2400" b="1" dirty="0">
              <a:solidFill>
                <a:srgbClr val="FFC000"/>
              </a:solidFill>
            </a:endParaRPr>
          </a:p>
        </p:txBody>
      </p:sp>
    </p:spTree>
    <p:extLst>
      <p:ext uri="{BB962C8B-B14F-4D97-AF65-F5344CB8AC3E}">
        <p14:creationId xmlns:p14="http://schemas.microsoft.com/office/powerpoint/2010/main" val="1347151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484784"/>
            <a:ext cx="7848872" cy="3046988"/>
          </a:xfrm>
          <a:prstGeom prst="rect">
            <a:avLst/>
          </a:prstGeom>
        </p:spPr>
        <p:txBody>
          <a:bodyPr wrap="square">
            <a:spAutoFit/>
          </a:bodyPr>
          <a:lstStyle/>
          <a:p>
            <a:r>
              <a:rPr lang="ru-RU" sz="2400" b="1" dirty="0" smtClean="0">
                <a:solidFill>
                  <a:srgbClr val="FFC000"/>
                </a:solidFill>
              </a:rPr>
              <a:t>Далее на фотоснимке следа находят ближайшую к исходной точке и уже отмеченную ранее деталь узора, определяют ее положение по отношению к предыдущей и выявляют особенности ее строения (если они выражены). После этого по фотоснимку отпечатка проверяют, есть ли на нем в том же месте такая же деталь. Если есть, то отмечают</a:t>
            </a:r>
          </a:p>
          <a:p>
            <a:r>
              <a:rPr lang="ru-RU" sz="2400" b="1" dirty="0" smtClean="0">
                <a:solidFill>
                  <a:srgbClr val="FFC000"/>
                </a:solidFill>
              </a:rPr>
              <a:t>ее так же, как она отмечена на фотоснимке следа. Затем переходят к следующей детали и т.д.</a:t>
            </a:r>
            <a:endParaRPr lang="ru-RU" sz="2400" b="1" dirty="0">
              <a:solidFill>
                <a:srgbClr val="FFC000"/>
              </a:solidFill>
            </a:endParaRPr>
          </a:p>
        </p:txBody>
      </p:sp>
    </p:spTree>
    <p:extLst>
      <p:ext uri="{BB962C8B-B14F-4D97-AF65-F5344CB8AC3E}">
        <p14:creationId xmlns:p14="http://schemas.microsoft.com/office/powerpoint/2010/main" val="1617933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80728"/>
            <a:ext cx="7776864" cy="2308324"/>
          </a:xfrm>
          <a:prstGeom prst="rect">
            <a:avLst/>
          </a:prstGeom>
        </p:spPr>
        <p:txBody>
          <a:bodyPr wrap="square">
            <a:spAutoFit/>
          </a:bodyPr>
          <a:lstStyle/>
          <a:p>
            <a:r>
              <a:rPr lang="ru-RU" sz="2400" b="1" dirty="0" smtClean="0">
                <a:solidFill>
                  <a:srgbClr val="FFC000"/>
                </a:solidFill>
              </a:rPr>
              <a:t>Если след и сравниваемый с ним отпечаток оставлены разными лицами, то наряду с возможными совпадениями одних признаков (деталей) обнаружатся различия других. В таком случае сравнительное исследование может быть прекращено раньше, но при этом различия должны быть существенными.</a:t>
            </a:r>
            <a:endParaRPr lang="ru-RU" sz="2400" b="1" dirty="0">
              <a:solidFill>
                <a:srgbClr val="FFC000"/>
              </a:solidFill>
            </a:endParaRPr>
          </a:p>
        </p:txBody>
      </p:sp>
    </p:spTree>
    <p:extLst>
      <p:ext uri="{BB962C8B-B14F-4D97-AF65-F5344CB8AC3E}">
        <p14:creationId xmlns:p14="http://schemas.microsoft.com/office/powerpoint/2010/main" val="34027297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20688"/>
            <a:ext cx="8352928" cy="5262979"/>
          </a:xfrm>
          <a:prstGeom prst="rect">
            <a:avLst/>
          </a:prstGeom>
        </p:spPr>
        <p:txBody>
          <a:bodyPr wrap="square">
            <a:spAutoFit/>
          </a:bodyPr>
          <a:lstStyle/>
          <a:p>
            <a:r>
              <a:rPr lang="ru-RU" sz="2400" b="1" dirty="0" smtClean="0">
                <a:solidFill>
                  <a:srgbClr val="FFC000"/>
                </a:solidFill>
              </a:rPr>
              <a:t>Установление совпадений и различий признаков;</a:t>
            </a:r>
          </a:p>
          <a:p>
            <a:r>
              <a:rPr lang="ru-RU" sz="2400" b="1" dirty="0" smtClean="0">
                <a:solidFill>
                  <a:srgbClr val="FFC000"/>
                </a:solidFill>
              </a:rPr>
              <a:t>оценка их количественно-качественных характеристик</a:t>
            </a:r>
          </a:p>
          <a:p>
            <a:r>
              <a:rPr lang="ru-RU" sz="2400" b="1" dirty="0" smtClean="0">
                <a:solidFill>
                  <a:srgbClr val="FFC000"/>
                </a:solidFill>
              </a:rPr>
              <a:t>По результатам сравнительного исследования экспертом дается количественно-качественная оценка совпадающих общих и частных признаков папиллярных узоров, отобразившихся в следах и отпечатках; определяется их достаточность и на основе внутреннего убеждения формируется вывод об их индивидуальной совокупности. Внутреннее убеждение эксперта хотя и является субъективным, но основывается на объективных факторах.</a:t>
            </a:r>
          </a:p>
          <a:p>
            <a:r>
              <a:rPr lang="ru-RU" sz="2400" b="1" dirty="0" smtClean="0">
                <a:solidFill>
                  <a:srgbClr val="FFC000"/>
                </a:solidFill>
              </a:rPr>
              <a:t>При оценке различающихся признаков определяются их существенность и степень влияния на вывод о наличии или отсутствии тождества объектов; определяется природа различающихся признаков.</a:t>
            </a:r>
            <a:endParaRPr lang="ru-RU" sz="2400" b="1" dirty="0">
              <a:solidFill>
                <a:srgbClr val="FFC000"/>
              </a:solidFill>
            </a:endParaRPr>
          </a:p>
        </p:txBody>
      </p:sp>
    </p:spTree>
    <p:extLst>
      <p:ext uri="{BB962C8B-B14F-4D97-AF65-F5344CB8AC3E}">
        <p14:creationId xmlns:p14="http://schemas.microsoft.com/office/powerpoint/2010/main" val="31384772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20688"/>
            <a:ext cx="8064896" cy="4893647"/>
          </a:xfrm>
          <a:prstGeom prst="rect">
            <a:avLst/>
          </a:prstGeom>
        </p:spPr>
        <p:txBody>
          <a:bodyPr wrap="square">
            <a:spAutoFit/>
          </a:bodyPr>
          <a:lstStyle/>
          <a:p>
            <a:pPr algn="ctr"/>
            <a:r>
              <a:rPr lang="ru-RU" sz="2400" b="1" dirty="0" smtClean="0">
                <a:solidFill>
                  <a:srgbClr val="FFC000"/>
                </a:solidFill>
              </a:rPr>
              <a:t>Формулирование выводов эксперта</a:t>
            </a:r>
          </a:p>
          <a:p>
            <a:r>
              <a:rPr lang="ru-RU" sz="2400" b="1" dirty="0" smtClean="0">
                <a:solidFill>
                  <a:srgbClr val="FFC000"/>
                </a:solidFill>
              </a:rPr>
              <a:t>На основе оценки результатов сравнительного исследования и внутреннего убеждения эксперт формулирует окончательный вывод.</a:t>
            </a:r>
          </a:p>
          <a:p>
            <a:r>
              <a:rPr lang="ru-RU" sz="2400" b="1" dirty="0" smtClean="0">
                <a:solidFill>
                  <a:srgbClr val="FFC000"/>
                </a:solidFill>
              </a:rPr>
              <a:t>Вывод о наличии тождества формулируется при установлении совпадений индивидуальной совокупности общих и частных признаков папиллярного узора, отобразившегося в следе руки и соответствующем ему отпечатке руки проверяемого лица. Такой вывод допустим</a:t>
            </a:r>
          </a:p>
          <a:p>
            <a:r>
              <a:rPr lang="ru-RU" sz="2400" b="1" dirty="0" smtClean="0">
                <a:solidFill>
                  <a:srgbClr val="FFC000"/>
                </a:solidFill>
              </a:rPr>
              <a:t>при условии, что отсутствуют необъяснимые различия (отдельные различия, которые могут быть объяснены механизмом </a:t>
            </a:r>
            <a:r>
              <a:rPr lang="ru-RU" sz="2400" b="1" dirty="0" err="1" smtClean="0">
                <a:solidFill>
                  <a:srgbClr val="FFC000"/>
                </a:solidFill>
              </a:rPr>
              <a:t>следообразования</a:t>
            </a:r>
            <a:r>
              <a:rPr lang="ru-RU" sz="2400" b="1" dirty="0" smtClean="0">
                <a:solidFill>
                  <a:srgbClr val="FFC000"/>
                </a:solidFill>
              </a:rPr>
              <a:t> или изменением внешних свойств объекта, допускаются).</a:t>
            </a:r>
            <a:endParaRPr lang="ru-RU" sz="2400" b="1" dirty="0">
              <a:solidFill>
                <a:srgbClr val="FFC000"/>
              </a:solidFill>
            </a:endParaRPr>
          </a:p>
        </p:txBody>
      </p:sp>
    </p:spTree>
    <p:extLst>
      <p:ext uri="{BB962C8B-B14F-4D97-AF65-F5344CB8AC3E}">
        <p14:creationId xmlns:p14="http://schemas.microsoft.com/office/powerpoint/2010/main" val="31927248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9961" y="1052736"/>
            <a:ext cx="8064896" cy="4524315"/>
          </a:xfrm>
          <a:prstGeom prst="rect">
            <a:avLst/>
          </a:prstGeom>
        </p:spPr>
        <p:txBody>
          <a:bodyPr wrap="square">
            <a:spAutoFit/>
          </a:bodyPr>
          <a:lstStyle/>
          <a:p>
            <a:r>
              <a:rPr lang="ru-RU" sz="2400" b="1" dirty="0" smtClean="0">
                <a:solidFill>
                  <a:srgbClr val="FFC000"/>
                </a:solidFill>
              </a:rPr>
              <a:t>Пример. </a:t>
            </a:r>
          </a:p>
          <a:p>
            <a:r>
              <a:rPr lang="ru-RU" sz="2400" b="1" dirty="0" smtClean="0">
                <a:solidFill>
                  <a:srgbClr val="FFC000"/>
                </a:solidFill>
              </a:rPr>
              <a:t>След пальца руки размером 11×15 мм, выявленный на внутренней поверхности спусковой скобы пистолета ПМ ГЛ № 2185 1962 г. выпуска, изъятого по уголовному делу № 1259, оставлен средним пальцем правой руки гр. С.</a:t>
            </a:r>
          </a:p>
          <a:p>
            <a:r>
              <a:rPr lang="ru-RU" sz="2400" b="1" dirty="0" smtClean="0">
                <a:solidFill>
                  <a:srgbClr val="FFC000"/>
                </a:solidFill>
              </a:rPr>
              <a:t>Вывод об отсутствии тождества формулируется в следующих случаях:</a:t>
            </a:r>
          </a:p>
          <a:p>
            <a:r>
              <a:rPr lang="ru-RU" sz="2400" b="1" dirty="0" smtClean="0">
                <a:solidFill>
                  <a:srgbClr val="FFC000"/>
                </a:solidFill>
              </a:rPr>
              <a:t>- при установлении совпадения общих (групповых) признаков и различия частных (индивидуальных) признаков независимо от их количества;</a:t>
            </a:r>
          </a:p>
          <a:p>
            <a:r>
              <a:rPr lang="ru-RU" sz="2400" b="1" dirty="0" smtClean="0">
                <a:solidFill>
                  <a:srgbClr val="FFC000"/>
                </a:solidFill>
              </a:rPr>
              <a:t>- при установлении различий всех идентификационных признаков – общих и частных.</a:t>
            </a:r>
            <a:endParaRPr lang="ru-RU" sz="2400" b="1" dirty="0">
              <a:solidFill>
                <a:srgbClr val="FFC000"/>
              </a:solidFill>
            </a:endParaRPr>
          </a:p>
        </p:txBody>
      </p:sp>
    </p:spTree>
    <p:extLst>
      <p:ext uri="{BB962C8B-B14F-4D97-AF65-F5344CB8AC3E}">
        <p14:creationId xmlns:p14="http://schemas.microsoft.com/office/powerpoint/2010/main" val="3576091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80920" cy="4154984"/>
          </a:xfrm>
          <a:prstGeom prst="rect">
            <a:avLst/>
          </a:prstGeom>
        </p:spPr>
        <p:txBody>
          <a:bodyPr wrap="square">
            <a:spAutoFit/>
          </a:bodyPr>
          <a:lstStyle/>
          <a:p>
            <a:pPr algn="ctr"/>
            <a:r>
              <a:rPr lang="ru-RU" sz="2400" b="1" dirty="0" smtClean="0">
                <a:solidFill>
                  <a:srgbClr val="FFC000"/>
                </a:solidFill>
              </a:rPr>
              <a:t>Сущность методики</a:t>
            </a:r>
          </a:p>
          <a:p>
            <a:pPr algn="ctr"/>
            <a:endParaRPr lang="ru-RU" sz="2400" b="1" dirty="0" smtClean="0">
              <a:solidFill>
                <a:srgbClr val="FFC000"/>
              </a:solidFill>
            </a:endParaRPr>
          </a:p>
          <a:p>
            <a:r>
              <a:rPr lang="ru-RU" sz="2400" b="1" dirty="0" smtClean="0">
                <a:solidFill>
                  <a:srgbClr val="FFC000"/>
                </a:solidFill>
              </a:rPr>
              <a:t>Глубокое и тщательное исследование объектов экспертизы; анализ отобразившихся в следах рук общих и частных признаков на основе их качественно-количественных характеристик и оценки их совокупности при решении вопроса о пригодности для идентификации личности; анализ сравнительных образцов; проведение полного сравнительного исследования следов рук с отпечатками рук проверяемых лиц и установление между ними наличия (либо отсутствия) тождества.</a:t>
            </a:r>
            <a:endParaRPr lang="ru-RU" sz="2400" b="1" dirty="0">
              <a:solidFill>
                <a:srgbClr val="FFC000"/>
              </a:solidFill>
            </a:endParaRPr>
          </a:p>
        </p:txBody>
      </p:sp>
    </p:spTree>
    <p:extLst>
      <p:ext uri="{BB962C8B-B14F-4D97-AF65-F5344CB8AC3E}">
        <p14:creationId xmlns:p14="http://schemas.microsoft.com/office/powerpoint/2010/main" val="2163079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268760"/>
            <a:ext cx="7992888" cy="3416320"/>
          </a:xfrm>
          <a:prstGeom prst="rect">
            <a:avLst/>
          </a:prstGeom>
        </p:spPr>
        <p:txBody>
          <a:bodyPr wrap="square">
            <a:spAutoFit/>
          </a:bodyPr>
          <a:lstStyle/>
          <a:p>
            <a:r>
              <a:rPr lang="ru-RU" sz="2400" b="1" dirty="0" smtClean="0">
                <a:solidFill>
                  <a:srgbClr val="FFC000"/>
                </a:solidFill>
              </a:rPr>
              <a:t>Пример. След участка ладони размером 25×40 мм, перекопированный на отрезок </a:t>
            </a:r>
            <a:r>
              <a:rPr lang="ru-RU" sz="2400" b="1" dirty="0" err="1" smtClean="0">
                <a:solidFill>
                  <a:srgbClr val="FFC000"/>
                </a:solidFill>
              </a:rPr>
              <a:t>дактилопленки</a:t>
            </a:r>
            <a:r>
              <a:rPr lang="ru-RU" sz="2400" b="1" dirty="0" smtClean="0">
                <a:solidFill>
                  <a:srgbClr val="FFC000"/>
                </a:solidFill>
              </a:rPr>
              <a:t> размером 50×60 мм при осмотре места происшествия по уголовному</a:t>
            </a:r>
          </a:p>
          <a:p>
            <a:r>
              <a:rPr lang="ru-RU" sz="2400" b="1" dirty="0" smtClean="0">
                <a:solidFill>
                  <a:srgbClr val="FFC000"/>
                </a:solidFill>
              </a:rPr>
              <a:t>делу № 5576, оставлен не гр. Т.</a:t>
            </a:r>
          </a:p>
          <a:p>
            <a:r>
              <a:rPr lang="ru-RU" sz="2400" b="1" dirty="0" smtClean="0">
                <a:solidFill>
                  <a:srgbClr val="FFC000"/>
                </a:solidFill>
              </a:rPr>
              <a:t>Решить вопрос не представляется возможным. Такой вывод формулируется с обязательным объяснением причин, не позволяющих ответить на вопрос:</a:t>
            </a:r>
          </a:p>
          <a:p>
            <a:r>
              <a:rPr lang="ru-RU" sz="2400" b="1" dirty="0" smtClean="0">
                <a:solidFill>
                  <a:srgbClr val="FFC000"/>
                </a:solidFill>
              </a:rPr>
              <a:t>несопоставимость участков папиллярного узора в сравниваемых объектах;</a:t>
            </a:r>
            <a:endParaRPr lang="ru-RU" sz="2400" b="1" dirty="0">
              <a:solidFill>
                <a:srgbClr val="FFC000"/>
              </a:solidFill>
            </a:endParaRPr>
          </a:p>
        </p:txBody>
      </p:sp>
    </p:spTree>
    <p:extLst>
      <p:ext uri="{BB962C8B-B14F-4D97-AF65-F5344CB8AC3E}">
        <p14:creationId xmlns:p14="http://schemas.microsoft.com/office/powerpoint/2010/main" val="2164132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8064896" cy="3416320"/>
          </a:xfrm>
          <a:prstGeom prst="rect">
            <a:avLst/>
          </a:prstGeom>
        </p:spPr>
        <p:txBody>
          <a:bodyPr wrap="square">
            <a:spAutoFit/>
          </a:bodyPr>
          <a:lstStyle/>
          <a:p>
            <a:r>
              <a:rPr lang="ru-RU" sz="2400" b="1" dirty="0" smtClean="0">
                <a:solidFill>
                  <a:srgbClr val="FFC000"/>
                </a:solidFill>
              </a:rPr>
              <a:t>Пример. Решить вопрос, одним или разными пальцами рук оставлены два следа, выявленные на лицевой стороне листа № 2 договора купли-продажи от 20.04.2007 г.,</a:t>
            </a:r>
          </a:p>
          <a:p>
            <a:r>
              <a:rPr lang="ru-RU" sz="2400" b="1" dirty="0" smtClean="0">
                <a:solidFill>
                  <a:srgbClr val="FFC000"/>
                </a:solidFill>
              </a:rPr>
              <a:t>не представляется возможным из-за несопоставимости отобразившихся в данных следах участков папиллярных узоров: </a:t>
            </a:r>
          </a:p>
          <a:p>
            <a:r>
              <a:rPr lang="ru-RU" sz="2400" b="1" dirty="0" smtClean="0">
                <a:solidFill>
                  <a:srgbClr val="FFC000"/>
                </a:solidFill>
              </a:rPr>
              <a:t>в первом следе – левой части верхнего потока,</a:t>
            </a:r>
          </a:p>
          <a:p>
            <a:r>
              <a:rPr lang="ru-RU" sz="2400" b="1" dirty="0" smtClean="0">
                <a:solidFill>
                  <a:srgbClr val="FFC000"/>
                </a:solidFill>
              </a:rPr>
              <a:t>во втором – частично центра и правой части нижнего потока.</a:t>
            </a:r>
          </a:p>
          <a:p>
            <a:r>
              <a:rPr lang="ru-RU" sz="2400" b="1" dirty="0" smtClean="0">
                <a:solidFill>
                  <a:srgbClr val="FFC000"/>
                </a:solidFill>
              </a:rPr>
              <a:t>отсутствие или плохое качество образцов;</a:t>
            </a:r>
            <a:endParaRPr lang="ru-RU" sz="2400" b="1" dirty="0">
              <a:solidFill>
                <a:srgbClr val="FFC000"/>
              </a:solidFill>
            </a:endParaRPr>
          </a:p>
        </p:txBody>
      </p:sp>
    </p:spTree>
    <p:extLst>
      <p:ext uri="{BB962C8B-B14F-4D97-AF65-F5344CB8AC3E}">
        <p14:creationId xmlns:p14="http://schemas.microsoft.com/office/powerpoint/2010/main" val="10853530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6603" y="620688"/>
            <a:ext cx="8280920" cy="5324535"/>
          </a:xfrm>
          <a:prstGeom prst="rect">
            <a:avLst/>
          </a:prstGeom>
        </p:spPr>
        <p:txBody>
          <a:bodyPr wrap="square">
            <a:spAutoFit/>
          </a:bodyPr>
          <a:lstStyle/>
          <a:p>
            <a:r>
              <a:rPr lang="ru-RU" sz="2000" b="1" dirty="0" smtClean="0">
                <a:solidFill>
                  <a:srgbClr val="FFC000"/>
                </a:solidFill>
              </a:rPr>
              <a:t>Пример. Решить вопрос, не оставлен ли след ладони размером 43×48 мм, обнаруженный на коробке из-под зефира «</a:t>
            </a:r>
            <a:r>
              <a:rPr lang="ru-RU" sz="2000" b="1" dirty="0" err="1" smtClean="0">
                <a:solidFill>
                  <a:srgbClr val="FFC000"/>
                </a:solidFill>
              </a:rPr>
              <a:t>Шармэль</a:t>
            </a:r>
            <a:r>
              <a:rPr lang="ru-RU" sz="2000" b="1" dirty="0" smtClean="0">
                <a:solidFill>
                  <a:srgbClr val="FFC000"/>
                </a:solidFill>
              </a:rPr>
              <a:t>», гр. С., не представляется возможным в связи с тем, что на экспертизу не представлены оттиски его ладоней.</a:t>
            </a:r>
          </a:p>
          <a:p>
            <a:r>
              <a:rPr lang="ru-RU" sz="2000" b="1" dirty="0" smtClean="0">
                <a:solidFill>
                  <a:srgbClr val="FFC000"/>
                </a:solidFill>
              </a:rPr>
              <a:t>Невозможность подтверждения результатов первичной экспертизы</a:t>
            </a:r>
          </a:p>
          <a:p>
            <a:r>
              <a:rPr lang="ru-RU" sz="2000" b="1" dirty="0" smtClean="0">
                <a:solidFill>
                  <a:srgbClr val="FFC000"/>
                </a:solidFill>
              </a:rPr>
              <a:t>(например, в связи с существенными изменениями первоначальных</a:t>
            </a:r>
          </a:p>
          <a:p>
            <a:r>
              <a:rPr lang="ru-RU" sz="2000" b="1" dirty="0" smtClean="0">
                <a:solidFill>
                  <a:srgbClr val="FFC000"/>
                </a:solidFill>
              </a:rPr>
              <a:t>свойств объекта исследования, происшедшими в промежуток времени</a:t>
            </a:r>
          </a:p>
          <a:p>
            <a:r>
              <a:rPr lang="ru-RU" sz="2000" b="1" dirty="0" smtClean="0">
                <a:solidFill>
                  <a:srgbClr val="FFC000"/>
                </a:solidFill>
              </a:rPr>
              <a:t>после производства первичной экспертизы до получения объекта исполнителем при производстве повторной экспертизы);</a:t>
            </a:r>
          </a:p>
          <a:p>
            <a:r>
              <a:rPr lang="ru-RU" sz="2000" b="1" dirty="0" smtClean="0">
                <a:solidFill>
                  <a:srgbClr val="FFC000"/>
                </a:solidFill>
              </a:rPr>
              <a:t>по причинам организационно-методического характера:</a:t>
            </a:r>
          </a:p>
          <a:p>
            <a:r>
              <a:rPr lang="ru-RU" sz="2000" b="1" dirty="0" smtClean="0">
                <a:solidFill>
                  <a:srgbClr val="FFC000"/>
                </a:solidFill>
              </a:rPr>
              <a:t>отсутствие специальной техники или средств, необходимых для</a:t>
            </a:r>
          </a:p>
          <a:p>
            <a:r>
              <a:rPr lang="ru-RU" sz="2000" b="1" dirty="0" smtClean="0">
                <a:solidFill>
                  <a:srgbClr val="FFC000"/>
                </a:solidFill>
              </a:rPr>
              <a:t>решения вопроса;</a:t>
            </a:r>
          </a:p>
          <a:p>
            <a:r>
              <a:rPr lang="ru-RU" sz="2000" b="1" dirty="0" smtClean="0">
                <a:solidFill>
                  <a:srgbClr val="FFC000"/>
                </a:solidFill>
              </a:rPr>
              <a:t>отсутствие необходимой методики или </a:t>
            </a:r>
            <a:r>
              <a:rPr lang="ru-RU" sz="2000" b="1" dirty="0" err="1" smtClean="0">
                <a:solidFill>
                  <a:srgbClr val="FFC000"/>
                </a:solidFill>
              </a:rPr>
              <a:t>невладение</a:t>
            </a:r>
            <a:r>
              <a:rPr lang="ru-RU" sz="2000" b="1" dirty="0" smtClean="0">
                <a:solidFill>
                  <a:srgbClr val="FFC000"/>
                </a:solidFill>
              </a:rPr>
              <a:t> ею экспертом;</a:t>
            </a:r>
          </a:p>
          <a:p>
            <a:r>
              <a:rPr lang="ru-RU" sz="2000" b="1" dirty="0" smtClean="0">
                <a:solidFill>
                  <a:srgbClr val="FFC000"/>
                </a:solidFill>
              </a:rPr>
              <a:t>решение вопроса выходит за рамки компетенции эксперта;</a:t>
            </a:r>
          </a:p>
          <a:p>
            <a:r>
              <a:rPr lang="ru-RU" sz="2000" b="1" dirty="0" err="1" smtClean="0">
                <a:solidFill>
                  <a:srgbClr val="FFC000"/>
                </a:solidFill>
              </a:rPr>
              <a:t>непредоставление</a:t>
            </a:r>
            <a:r>
              <a:rPr lang="ru-RU" sz="2000" b="1" dirty="0" smtClean="0">
                <a:solidFill>
                  <a:srgbClr val="FFC000"/>
                </a:solidFill>
              </a:rPr>
              <a:t> следователем по письменному запросу эксперта</a:t>
            </a:r>
          </a:p>
          <a:p>
            <a:r>
              <a:rPr lang="ru-RU" sz="2000" b="1" dirty="0" smtClean="0">
                <a:solidFill>
                  <a:srgbClr val="FFC000"/>
                </a:solidFill>
              </a:rPr>
              <a:t>дополнительных образцов, необходимых для решения поставленного</a:t>
            </a:r>
          </a:p>
          <a:p>
            <a:r>
              <a:rPr lang="ru-RU" sz="2000" b="1" dirty="0" smtClean="0">
                <a:solidFill>
                  <a:srgbClr val="FFC000"/>
                </a:solidFill>
              </a:rPr>
              <a:t>вопроса.</a:t>
            </a:r>
            <a:endParaRPr lang="ru-RU" sz="2000" b="1" dirty="0">
              <a:solidFill>
                <a:srgbClr val="FFC000"/>
              </a:solidFill>
            </a:endParaRPr>
          </a:p>
        </p:txBody>
      </p:sp>
    </p:spTree>
    <p:extLst>
      <p:ext uri="{BB962C8B-B14F-4D97-AF65-F5344CB8AC3E}">
        <p14:creationId xmlns:p14="http://schemas.microsoft.com/office/powerpoint/2010/main" val="24540617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8352928" cy="830997"/>
          </a:xfrm>
          <a:prstGeom prst="rect">
            <a:avLst/>
          </a:prstGeom>
        </p:spPr>
        <p:txBody>
          <a:bodyPr wrap="square">
            <a:spAutoFit/>
          </a:bodyPr>
          <a:lstStyle/>
          <a:p>
            <a:pPr algn="ctr"/>
            <a:r>
              <a:rPr lang="ru-RU" sz="2400" b="1" dirty="0" smtClean="0">
                <a:solidFill>
                  <a:srgbClr val="FFC000"/>
                </a:solidFill>
              </a:rPr>
              <a:t>ИДЕНТИФИКАЦИЯ ЛИЧНОСТИ ПО МИКРОРЕЛЬЕФУ</a:t>
            </a:r>
          </a:p>
          <a:p>
            <a:pPr algn="ctr"/>
            <a:r>
              <a:rPr lang="ru-RU" sz="2400" b="1" dirty="0" smtClean="0">
                <a:solidFill>
                  <a:srgbClr val="FFC000"/>
                </a:solidFill>
              </a:rPr>
              <a:t>ПАПИЛЛЯРНЫХ ЛИНИЙ</a:t>
            </a:r>
          </a:p>
        </p:txBody>
      </p:sp>
      <p:sp>
        <p:nvSpPr>
          <p:cNvPr id="3" name="Прямоугольник 2"/>
          <p:cNvSpPr/>
          <p:nvPr/>
        </p:nvSpPr>
        <p:spPr>
          <a:xfrm>
            <a:off x="398449" y="1844824"/>
            <a:ext cx="8136904" cy="2677656"/>
          </a:xfrm>
          <a:prstGeom prst="rect">
            <a:avLst/>
          </a:prstGeom>
        </p:spPr>
        <p:txBody>
          <a:bodyPr wrap="square">
            <a:spAutoFit/>
          </a:bodyPr>
          <a:lstStyle/>
          <a:p>
            <a:pPr algn="ctr"/>
            <a:r>
              <a:rPr lang="ru-RU" sz="2400" b="1" dirty="0" smtClean="0">
                <a:solidFill>
                  <a:srgbClr val="FFC000"/>
                </a:solidFill>
              </a:rPr>
              <a:t>Экспертная задача</a:t>
            </a:r>
          </a:p>
          <a:p>
            <a:pPr algn="ctr"/>
            <a:endParaRPr lang="ru-RU" sz="2400" b="1" dirty="0" smtClean="0">
              <a:solidFill>
                <a:srgbClr val="FFC000"/>
              </a:solidFill>
            </a:endParaRPr>
          </a:p>
          <a:p>
            <a:r>
              <a:rPr lang="ru-RU" sz="2400" b="1" dirty="0" smtClean="0">
                <a:solidFill>
                  <a:srgbClr val="FFC000"/>
                </a:solidFill>
              </a:rPr>
              <a:t>Идентификация личности по особенностям контура папиллярных линий, по форме и взаиморасположению пор в случае невозможности установления факта тождества при производстве дактилоскопической экспертизы традиционным способом.</a:t>
            </a:r>
            <a:endParaRPr lang="ru-RU" sz="2400" b="1" dirty="0">
              <a:solidFill>
                <a:srgbClr val="FFC000"/>
              </a:solidFill>
            </a:endParaRPr>
          </a:p>
        </p:txBody>
      </p:sp>
    </p:spTree>
    <p:extLst>
      <p:ext uri="{BB962C8B-B14F-4D97-AF65-F5344CB8AC3E}">
        <p14:creationId xmlns:p14="http://schemas.microsoft.com/office/powerpoint/2010/main" val="75309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052736"/>
            <a:ext cx="7776864" cy="2677656"/>
          </a:xfrm>
          <a:prstGeom prst="rect">
            <a:avLst/>
          </a:prstGeom>
        </p:spPr>
        <p:txBody>
          <a:bodyPr wrap="square">
            <a:spAutoFit/>
          </a:bodyPr>
          <a:lstStyle/>
          <a:p>
            <a:pPr algn="ctr"/>
            <a:r>
              <a:rPr lang="ru-RU" sz="2400" b="1" dirty="0" smtClean="0">
                <a:solidFill>
                  <a:srgbClr val="FFC000"/>
                </a:solidFill>
              </a:rPr>
              <a:t>Объекты исследования</a:t>
            </a:r>
          </a:p>
          <a:p>
            <a:pPr algn="ctr"/>
            <a:endParaRPr lang="ru-RU" sz="2400" b="1" dirty="0" smtClean="0">
              <a:solidFill>
                <a:srgbClr val="FFC000"/>
              </a:solidFill>
            </a:endParaRPr>
          </a:p>
          <a:p>
            <a:r>
              <a:rPr lang="ru-RU" sz="2400" b="1" dirty="0" smtClean="0">
                <a:solidFill>
                  <a:srgbClr val="FFC000"/>
                </a:solidFill>
              </a:rPr>
              <a:t>Следы рук, папиллярные узоры которых ограничены по своим размерам и содержат недостаточное количество частных признаков для отождествления личности.</a:t>
            </a:r>
          </a:p>
          <a:p>
            <a:r>
              <a:rPr lang="ru-RU" sz="2400" b="1" dirty="0" smtClean="0">
                <a:solidFill>
                  <a:srgbClr val="FFC000"/>
                </a:solidFill>
              </a:rPr>
              <a:t>Сравнительные и экспериментальные образцы отпечатков пальцев рук и оттисков ладоней.</a:t>
            </a:r>
            <a:endParaRPr lang="ru-RU" sz="2400" b="1" dirty="0">
              <a:solidFill>
                <a:srgbClr val="FFC000"/>
              </a:solidFill>
            </a:endParaRPr>
          </a:p>
        </p:txBody>
      </p:sp>
    </p:spTree>
    <p:extLst>
      <p:ext uri="{BB962C8B-B14F-4D97-AF65-F5344CB8AC3E}">
        <p14:creationId xmlns:p14="http://schemas.microsoft.com/office/powerpoint/2010/main" val="41005060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4345"/>
            <a:ext cx="8424936" cy="5262979"/>
          </a:xfrm>
          <a:prstGeom prst="rect">
            <a:avLst/>
          </a:prstGeom>
        </p:spPr>
        <p:txBody>
          <a:bodyPr wrap="square">
            <a:spAutoFit/>
          </a:bodyPr>
          <a:lstStyle/>
          <a:p>
            <a:pPr algn="ctr"/>
            <a:r>
              <a:rPr lang="ru-RU" sz="2400" b="1" dirty="0" smtClean="0">
                <a:solidFill>
                  <a:srgbClr val="FFC000"/>
                </a:solidFill>
              </a:rPr>
              <a:t>Сущность методики</a:t>
            </a:r>
          </a:p>
          <a:p>
            <a:pPr algn="ctr"/>
            <a:endParaRPr lang="ru-RU" sz="2400" b="1" dirty="0" smtClean="0">
              <a:solidFill>
                <a:srgbClr val="FFC000"/>
              </a:solidFill>
            </a:endParaRPr>
          </a:p>
          <a:p>
            <a:r>
              <a:rPr lang="ru-RU" sz="2400" b="1" dirty="0" smtClean="0">
                <a:solidFill>
                  <a:srgbClr val="FFC000"/>
                </a:solidFill>
              </a:rPr>
              <a:t>Идентификация личности по микрорельефу папиллярных линий</a:t>
            </a:r>
          </a:p>
          <a:p>
            <a:r>
              <a:rPr lang="ru-RU" sz="2400" b="1" dirty="0" smtClean="0">
                <a:solidFill>
                  <a:srgbClr val="FFC000"/>
                </a:solidFill>
              </a:rPr>
              <a:t>представляет собой самостоятельное дактилоскопическое исследование, основные принципы которого – глубокое и тщательное изучение следов, отобразившихся в них деталей папиллярного узора и папиллярных линий, а также их микрорельефа; анализ и оценка совокупности особенностей их строения при решении вопроса о пригодности следов для идентификации личности; проведение сравнительного </a:t>
            </a:r>
            <a:r>
              <a:rPr lang="ru-RU" sz="2400" b="1" dirty="0" err="1" smtClean="0">
                <a:solidFill>
                  <a:srgbClr val="FFC000"/>
                </a:solidFill>
              </a:rPr>
              <a:t>ис</a:t>
            </a:r>
            <a:r>
              <a:rPr lang="ru-RU" sz="2400" b="1" dirty="0" smtClean="0">
                <a:solidFill>
                  <a:srgbClr val="FFC000"/>
                </a:solidFill>
              </a:rPr>
              <a:t>-</a:t>
            </a:r>
          </a:p>
          <a:p>
            <a:r>
              <a:rPr lang="ru-RU" sz="2400" b="1" dirty="0" smtClean="0">
                <a:solidFill>
                  <a:srgbClr val="FFC000"/>
                </a:solidFill>
              </a:rPr>
              <a:t>следования элементов микрорельефа папиллярных линий с образцами отпечатков пальцев рук или с оттисками ладоней проверяемых лиц и установление наличия между ними тождества (или его отсутствия).</a:t>
            </a:r>
            <a:endParaRPr lang="ru-RU" sz="2400" b="1" dirty="0">
              <a:solidFill>
                <a:srgbClr val="FFC000"/>
              </a:solidFill>
            </a:endParaRPr>
          </a:p>
        </p:txBody>
      </p:sp>
    </p:spTree>
    <p:extLst>
      <p:ext uri="{BB962C8B-B14F-4D97-AF65-F5344CB8AC3E}">
        <p14:creationId xmlns:p14="http://schemas.microsoft.com/office/powerpoint/2010/main" val="18376675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1259176"/>
            <a:ext cx="7632848" cy="2677656"/>
          </a:xfrm>
          <a:prstGeom prst="rect">
            <a:avLst/>
          </a:prstGeom>
        </p:spPr>
        <p:txBody>
          <a:bodyPr wrap="square">
            <a:spAutoFit/>
          </a:bodyPr>
          <a:lstStyle/>
          <a:p>
            <a:r>
              <a:rPr lang="ru-RU" sz="2400" b="1" dirty="0" smtClean="0">
                <a:solidFill>
                  <a:srgbClr val="FFC000"/>
                </a:solidFill>
              </a:rPr>
              <a:t>Совокупность признаков, характеризующих объекты.</a:t>
            </a:r>
          </a:p>
          <a:p>
            <a:endParaRPr lang="ru-RU" sz="2400" b="1" dirty="0">
              <a:solidFill>
                <a:srgbClr val="FFC000"/>
              </a:solidFill>
            </a:endParaRPr>
          </a:p>
          <a:p>
            <a:endParaRPr lang="ru-RU" sz="2400" b="1" dirty="0" smtClean="0">
              <a:solidFill>
                <a:srgbClr val="FFC000"/>
              </a:solidFill>
            </a:endParaRPr>
          </a:p>
          <a:p>
            <a:r>
              <a:rPr lang="ru-RU" sz="2400" b="1" dirty="0" smtClean="0">
                <a:solidFill>
                  <a:srgbClr val="FFC000"/>
                </a:solidFill>
              </a:rPr>
              <a:t>При решении вопроса отождествления личности по микрорельефу следов рук используются традиционные дактилоскопические признаки и </a:t>
            </a:r>
            <a:r>
              <a:rPr lang="ru-RU" sz="2400" b="1" dirty="0" err="1" smtClean="0">
                <a:solidFill>
                  <a:srgbClr val="FFC000"/>
                </a:solidFill>
              </a:rPr>
              <a:t>микроособенности</a:t>
            </a:r>
            <a:r>
              <a:rPr lang="ru-RU" sz="2400" b="1" dirty="0" smtClean="0">
                <a:solidFill>
                  <a:srgbClr val="FFC000"/>
                </a:solidFill>
              </a:rPr>
              <a:t> папиллярных линий.</a:t>
            </a:r>
            <a:endParaRPr lang="ru-RU" sz="2400" b="1" dirty="0">
              <a:solidFill>
                <a:srgbClr val="FFC000"/>
              </a:solidFill>
            </a:endParaRPr>
          </a:p>
        </p:txBody>
      </p:sp>
    </p:spTree>
    <p:extLst>
      <p:ext uri="{BB962C8B-B14F-4D97-AF65-F5344CB8AC3E}">
        <p14:creationId xmlns:p14="http://schemas.microsoft.com/office/powerpoint/2010/main" val="3342098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136904" cy="4524315"/>
          </a:xfrm>
          <a:prstGeom prst="rect">
            <a:avLst/>
          </a:prstGeom>
        </p:spPr>
        <p:txBody>
          <a:bodyPr wrap="square">
            <a:spAutoFit/>
          </a:bodyPr>
          <a:lstStyle/>
          <a:p>
            <a:pPr algn="ctr"/>
            <a:r>
              <a:rPr lang="ru-RU" sz="2400" b="1" dirty="0" smtClean="0">
                <a:solidFill>
                  <a:srgbClr val="FFC000"/>
                </a:solidFill>
              </a:rPr>
              <a:t>Традиционные общие и частные признаки.</a:t>
            </a:r>
          </a:p>
          <a:p>
            <a:pPr algn="ctr"/>
            <a:endParaRPr lang="ru-RU" sz="2400" b="1" dirty="0" smtClean="0">
              <a:solidFill>
                <a:srgbClr val="FFC000"/>
              </a:solidFill>
            </a:endParaRPr>
          </a:p>
          <a:p>
            <a:r>
              <a:rPr lang="ru-RU" sz="2400" b="1" dirty="0" smtClean="0">
                <a:solidFill>
                  <a:srgbClr val="FFC000"/>
                </a:solidFill>
              </a:rPr>
              <a:t>Общие признаки папиллярного узора:</a:t>
            </a:r>
          </a:p>
          <a:p>
            <a:endParaRPr lang="ru-RU" sz="2400" b="1" dirty="0" smtClean="0">
              <a:solidFill>
                <a:srgbClr val="FFC000"/>
              </a:solidFill>
            </a:endParaRPr>
          </a:p>
          <a:p>
            <a:r>
              <a:rPr lang="ru-RU" sz="2400" b="1" dirty="0" smtClean="0">
                <a:solidFill>
                  <a:srgbClr val="FFC000"/>
                </a:solidFill>
              </a:rPr>
              <a:t>размер и форма следа; тип и вид папиллярного узора; направление и крутизна потоков папиллярных линий; внутреннее строение отдельных частей папиллярного узора (положение центра относительно дельт, строение и положение дельт); количество папиллярных линий между частями (элементами) папиллярного узора; степень ре-</a:t>
            </a:r>
          </a:p>
          <a:p>
            <a:r>
              <a:rPr lang="ru-RU" sz="2400" b="1" dirty="0" err="1" smtClean="0">
                <a:solidFill>
                  <a:srgbClr val="FFC000"/>
                </a:solidFill>
              </a:rPr>
              <a:t>льефной</a:t>
            </a:r>
            <a:r>
              <a:rPr lang="ru-RU" sz="2400" b="1" dirty="0" smtClean="0">
                <a:solidFill>
                  <a:srgbClr val="FFC000"/>
                </a:solidFill>
              </a:rPr>
              <a:t> выраженности папиллярного узора; ширина потоков и частота расположения папиллярных линий в потоках.</a:t>
            </a:r>
            <a:endParaRPr lang="ru-RU" sz="2400" b="1" dirty="0">
              <a:solidFill>
                <a:srgbClr val="FFC000"/>
              </a:solidFill>
            </a:endParaRPr>
          </a:p>
        </p:txBody>
      </p:sp>
    </p:spTree>
    <p:extLst>
      <p:ext uri="{BB962C8B-B14F-4D97-AF65-F5344CB8AC3E}">
        <p14:creationId xmlns:p14="http://schemas.microsoft.com/office/powerpoint/2010/main" val="370038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836712"/>
            <a:ext cx="8280920" cy="3046988"/>
          </a:xfrm>
          <a:prstGeom prst="rect">
            <a:avLst/>
          </a:prstGeom>
        </p:spPr>
        <p:txBody>
          <a:bodyPr wrap="square">
            <a:spAutoFit/>
          </a:bodyPr>
          <a:lstStyle/>
          <a:p>
            <a:pPr algn="ctr"/>
            <a:r>
              <a:rPr lang="ru-RU" sz="2400" b="1" dirty="0" smtClean="0">
                <a:solidFill>
                  <a:srgbClr val="FFC000"/>
                </a:solidFill>
              </a:rPr>
              <a:t>Частные признаки папиллярного узора:</a:t>
            </a:r>
          </a:p>
          <a:p>
            <a:endParaRPr lang="ru-RU" sz="2400" b="1" dirty="0" smtClean="0">
              <a:solidFill>
                <a:srgbClr val="FFC000"/>
              </a:solidFill>
            </a:endParaRPr>
          </a:p>
          <a:p>
            <a:r>
              <a:rPr lang="ru-RU" sz="2400" b="1" dirty="0" smtClean="0">
                <a:solidFill>
                  <a:srgbClr val="FFC000"/>
                </a:solidFill>
              </a:rPr>
              <a:t>- детали папиллярного узора (начало, окончание, слияние, разветвление папиллярных линий, глазок, островок, фрагмент, мостик, крючок, точка, встречное положение папиллярных линий, тонкая </a:t>
            </a:r>
            <a:r>
              <a:rPr lang="ru-RU" sz="2400" b="1" dirty="0" err="1" smtClean="0">
                <a:solidFill>
                  <a:srgbClr val="FFC000"/>
                </a:solidFill>
              </a:rPr>
              <a:t>межпапиллярная</a:t>
            </a:r>
            <a:r>
              <a:rPr lang="ru-RU" sz="2400" b="1" dirty="0" smtClean="0">
                <a:solidFill>
                  <a:srgbClr val="FFC000"/>
                </a:solidFill>
              </a:rPr>
              <a:t> линия);</a:t>
            </a:r>
          </a:p>
          <a:p>
            <a:r>
              <a:rPr lang="ru-RU" sz="2400" b="1" dirty="0" smtClean="0">
                <a:solidFill>
                  <a:srgbClr val="FFC000"/>
                </a:solidFill>
              </a:rPr>
              <a:t>- признаки патологических изменений кожного покрова (шрамы,</a:t>
            </a:r>
          </a:p>
          <a:p>
            <a:r>
              <a:rPr lang="ru-RU" sz="2400" b="1" dirty="0" smtClean="0">
                <a:solidFill>
                  <a:srgbClr val="FFC000"/>
                </a:solidFill>
              </a:rPr>
              <a:t>рубцы, новообразования эпидермиса и т.д.).</a:t>
            </a:r>
            <a:endParaRPr lang="ru-RU" sz="2400" b="1" dirty="0">
              <a:solidFill>
                <a:srgbClr val="FFC000"/>
              </a:solidFill>
            </a:endParaRPr>
          </a:p>
        </p:txBody>
      </p:sp>
    </p:spTree>
    <p:extLst>
      <p:ext uri="{BB962C8B-B14F-4D97-AF65-F5344CB8AC3E}">
        <p14:creationId xmlns:p14="http://schemas.microsoft.com/office/powerpoint/2010/main" val="37633631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20688"/>
            <a:ext cx="8208912" cy="4154984"/>
          </a:xfrm>
          <a:prstGeom prst="rect">
            <a:avLst/>
          </a:prstGeom>
        </p:spPr>
        <p:txBody>
          <a:bodyPr wrap="square">
            <a:spAutoFit/>
          </a:bodyPr>
          <a:lstStyle/>
          <a:p>
            <a:r>
              <a:rPr lang="ru-RU" sz="2400" b="1" dirty="0" smtClean="0">
                <a:solidFill>
                  <a:srgbClr val="FFC000"/>
                </a:solidFill>
              </a:rPr>
              <a:t>Частные признаки микрорельефа папиллярных линий.</a:t>
            </a:r>
          </a:p>
          <a:p>
            <a:endParaRPr lang="ru-RU" sz="2400" b="1" dirty="0" smtClean="0">
              <a:solidFill>
                <a:srgbClr val="FFC000"/>
              </a:solidFill>
            </a:endParaRPr>
          </a:p>
          <a:p>
            <a:r>
              <a:rPr lang="ru-RU" sz="2400" b="1" dirty="0" smtClean="0">
                <a:solidFill>
                  <a:srgbClr val="FFC000"/>
                </a:solidFill>
              </a:rPr>
              <a:t>1. </a:t>
            </a:r>
            <a:r>
              <a:rPr lang="ru-RU" sz="2400" b="1" dirty="0" err="1" smtClean="0">
                <a:solidFill>
                  <a:srgbClr val="FFC000"/>
                </a:solidFill>
              </a:rPr>
              <a:t>Пороскопические</a:t>
            </a:r>
            <a:r>
              <a:rPr lang="ru-RU" sz="2400" b="1" dirty="0" smtClean="0">
                <a:solidFill>
                  <a:srgbClr val="FFC000"/>
                </a:solidFill>
              </a:rPr>
              <a:t> признаки (отобразившиеся в результате контакта с объектом наружных поверхностей пор, расположенных на гребнях папиллярных линий).</a:t>
            </a:r>
          </a:p>
          <a:p>
            <a:r>
              <a:rPr lang="ru-RU" sz="2400" b="1" dirty="0" smtClean="0">
                <a:solidFill>
                  <a:srgbClr val="FFC000"/>
                </a:solidFill>
              </a:rPr>
              <a:t>Отобразившиеся поры классифицируются следующим образом:</a:t>
            </a:r>
          </a:p>
          <a:p>
            <a:r>
              <a:rPr lang="ru-RU" sz="2400" b="1" dirty="0" smtClean="0">
                <a:solidFill>
                  <a:srgbClr val="FFC000"/>
                </a:solidFill>
              </a:rPr>
              <a:t>- по форме (круглые, овальные, полукруглые, полуовальные, прямоугольные, квадратные, трапециевидные, ромбовидные, треугольные, стреловидные, каплевидные, неопределенной формы);</a:t>
            </a:r>
            <a:endParaRPr lang="ru-RU" sz="2400" b="1" dirty="0">
              <a:solidFill>
                <a:srgbClr val="FFC000"/>
              </a:solidFill>
            </a:endParaRPr>
          </a:p>
        </p:txBody>
      </p:sp>
    </p:spTree>
    <p:extLst>
      <p:ext uri="{BB962C8B-B14F-4D97-AF65-F5344CB8AC3E}">
        <p14:creationId xmlns:p14="http://schemas.microsoft.com/office/powerpoint/2010/main" val="1675330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92696"/>
            <a:ext cx="8280920" cy="4154984"/>
          </a:xfrm>
          <a:prstGeom prst="rect">
            <a:avLst/>
          </a:prstGeom>
        </p:spPr>
        <p:txBody>
          <a:bodyPr wrap="square">
            <a:spAutoFit/>
          </a:bodyPr>
          <a:lstStyle/>
          <a:p>
            <a:pPr algn="ctr"/>
            <a:r>
              <a:rPr lang="ru-RU" sz="2400" b="1" dirty="0" smtClean="0">
                <a:solidFill>
                  <a:srgbClr val="FFC000"/>
                </a:solidFill>
              </a:rPr>
              <a:t>Совокупность признаков, характеризующих объекты</a:t>
            </a:r>
          </a:p>
          <a:p>
            <a:endParaRPr lang="ru-RU" sz="2400" b="1" dirty="0" smtClean="0">
              <a:solidFill>
                <a:srgbClr val="FFC000"/>
              </a:solidFill>
            </a:endParaRPr>
          </a:p>
          <a:p>
            <a:r>
              <a:rPr lang="ru-RU" sz="2400" b="1" dirty="0" smtClean="0">
                <a:solidFill>
                  <a:srgbClr val="FFC000"/>
                </a:solidFill>
              </a:rPr>
              <a:t>Общие признаки папиллярного узора:</a:t>
            </a:r>
          </a:p>
          <a:p>
            <a:pPr marL="342900" indent="-342900">
              <a:buFontTx/>
              <a:buChar char="-"/>
            </a:pPr>
            <a:r>
              <a:rPr lang="ru-RU" sz="2400" b="1" dirty="0" smtClean="0">
                <a:solidFill>
                  <a:srgbClr val="FFC000"/>
                </a:solidFill>
              </a:rPr>
              <a:t>размер и форма следа; тип и вид папиллярного узора; направление и крутизна потоков папиллярных линий; </a:t>
            </a:r>
          </a:p>
          <a:p>
            <a:pPr marL="342900" indent="-342900">
              <a:buFontTx/>
              <a:buChar char="-"/>
            </a:pPr>
            <a:r>
              <a:rPr lang="ru-RU" sz="2400" b="1" dirty="0" smtClean="0">
                <a:solidFill>
                  <a:srgbClr val="FFC000"/>
                </a:solidFill>
              </a:rPr>
              <a:t>внутреннее строение отдельных частей папиллярного узора (положение центра относительно дельт, строение и положение дельт); </a:t>
            </a:r>
          </a:p>
          <a:p>
            <a:pPr marL="342900" indent="-342900">
              <a:buFontTx/>
              <a:buChar char="-"/>
            </a:pPr>
            <a:r>
              <a:rPr lang="ru-RU" sz="2400" b="1" dirty="0" smtClean="0">
                <a:solidFill>
                  <a:srgbClr val="FFC000"/>
                </a:solidFill>
              </a:rPr>
              <a:t>количество папиллярных линий между частями (элементами) папиллярного узора; ширина потоков и</a:t>
            </a:r>
          </a:p>
          <a:p>
            <a:r>
              <a:rPr lang="ru-RU" sz="2400" b="1" dirty="0" smtClean="0">
                <a:solidFill>
                  <a:srgbClr val="FFC000"/>
                </a:solidFill>
              </a:rPr>
              <a:t>     частота расположения папиллярных линий в потоках.</a:t>
            </a:r>
            <a:endParaRPr lang="ru-RU" sz="2400" b="1" dirty="0">
              <a:solidFill>
                <a:srgbClr val="FFC000"/>
              </a:solidFill>
            </a:endParaRPr>
          </a:p>
        </p:txBody>
      </p:sp>
    </p:spTree>
    <p:extLst>
      <p:ext uri="{BB962C8B-B14F-4D97-AF65-F5344CB8AC3E}">
        <p14:creationId xmlns:p14="http://schemas.microsoft.com/office/powerpoint/2010/main" val="12639483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908720"/>
            <a:ext cx="8424936" cy="4524315"/>
          </a:xfrm>
          <a:prstGeom prst="rect">
            <a:avLst/>
          </a:prstGeom>
        </p:spPr>
        <p:txBody>
          <a:bodyPr wrap="square">
            <a:spAutoFit/>
          </a:bodyPr>
          <a:lstStyle/>
          <a:p>
            <a:r>
              <a:rPr lang="ru-RU" sz="2400" b="1" dirty="0" smtClean="0">
                <a:solidFill>
                  <a:srgbClr val="FFC000"/>
                </a:solidFill>
              </a:rPr>
              <a:t>- по местоположению на гребне папиллярной линии (по центру, с</a:t>
            </a:r>
          </a:p>
          <a:p>
            <a:r>
              <a:rPr lang="ru-RU" sz="2400" b="1" dirty="0" smtClean="0">
                <a:solidFill>
                  <a:srgbClr val="FFC000"/>
                </a:solidFill>
              </a:rPr>
              <a:t>незначительным снижением от центра, у кромки папиллярной ли</a:t>
            </a:r>
          </a:p>
          <a:p>
            <a:r>
              <a:rPr lang="ru-RU" sz="2400" b="1" dirty="0" err="1" smtClean="0">
                <a:solidFill>
                  <a:srgbClr val="FFC000"/>
                </a:solidFill>
              </a:rPr>
              <a:t>нии</a:t>
            </a:r>
            <a:r>
              <a:rPr lang="ru-RU" sz="2400" b="1" dirty="0" smtClean="0">
                <a:solidFill>
                  <a:srgbClr val="FFC000"/>
                </a:solidFill>
              </a:rPr>
              <a:t>);</a:t>
            </a:r>
          </a:p>
          <a:p>
            <a:r>
              <a:rPr lang="ru-RU" sz="2400" b="1" dirty="0" smtClean="0">
                <a:solidFill>
                  <a:srgbClr val="FFC000"/>
                </a:solidFill>
              </a:rPr>
              <a:t>- по взаимному расположению на папиллярной линии (в один ряд параллельно продольной оси; в порядке шахматного чередования;</a:t>
            </a:r>
          </a:p>
          <a:p>
            <a:r>
              <a:rPr lang="ru-RU" sz="2400" b="1" dirty="0" smtClean="0">
                <a:solidFill>
                  <a:srgbClr val="FFC000"/>
                </a:solidFill>
              </a:rPr>
              <a:t>- беспорядочным скоплением; в один поднимающийся ряд; в один опускающийся ряд);</a:t>
            </a:r>
          </a:p>
          <a:p>
            <a:r>
              <a:rPr lang="ru-RU" sz="2400" b="1" dirty="0" smtClean="0">
                <a:solidFill>
                  <a:srgbClr val="FFC000"/>
                </a:solidFill>
              </a:rPr>
              <a:t>- по степени замкнутости (замкнутые, сдвоенные, строенные, односторонне открытые с узким (широким) выходом, двухсторонне открытые (с узкими (широкими) выходами), трехсторонне открытые.</a:t>
            </a:r>
            <a:endParaRPr lang="ru-RU" sz="2400" b="1" dirty="0">
              <a:solidFill>
                <a:srgbClr val="FFC000"/>
              </a:solidFill>
            </a:endParaRPr>
          </a:p>
        </p:txBody>
      </p:sp>
    </p:spTree>
    <p:extLst>
      <p:ext uri="{BB962C8B-B14F-4D97-AF65-F5344CB8AC3E}">
        <p14:creationId xmlns:p14="http://schemas.microsoft.com/office/powerpoint/2010/main" val="17557671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3832" y="404664"/>
            <a:ext cx="8496944" cy="5509200"/>
          </a:xfrm>
          <a:prstGeom prst="rect">
            <a:avLst/>
          </a:prstGeom>
        </p:spPr>
        <p:txBody>
          <a:bodyPr wrap="square">
            <a:spAutoFit/>
          </a:bodyPr>
          <a:lstStyle/>
          <a:p>
            <a:r>
              <a:rPr lang="ru-RU" sz="2200" b="1" dirty="0" smtClean="0">
                <a:solidFill>
                  <a:srgbClr val="FFC000"/>
                </a:solidFill>
              </a:rPr>
              <a:t>2. </a:t>
            </a:r>
            <a:r>
              <a:rPr lang="ru-RU" sz="2200" b="1" dirty="0" err="1" smtClean="0">
                <a:solidFill>
                  <a:srgbClr val="FFC000"/>
                </a:solidFill>
              </a:rPr>
              <a:t>Эджеоскопические</a:t>
            </a:r>
            <a:r>
              <a:rPr lang="ru-RU" sz="2200" b="1" dirty="0" smtClean="0">
                <a:solidFill>
                  <a:srgbClr val="FFC000"/>
                </a:solidFill>
              </a:rPr>
              <a:t> признаки (характеризующие контуры краев</a:t>
            </a:r>
          </a:p>
          <a:p>
            <a:r>
              <a:rPr lang="ru-RU" sz="2200" b="1" dirty="0" smtClean="0">
                <a:solidFill>
                  <a:srgbClr val="FFC000"/>
                </a:solidFill>
              </a:rPr>
              <a:t>папиллярных линий).</a:t>
            </a:r>
          </a:p>
          <a:p>
            <a:r>
              <a:rPr lang="ru-RU" sz="2200" b="1" dirty="0" err="1" smtClean="0">
                <a:solidFill>
                  <a:srgbClr val="FFC000"/>
                </a:solidFill>
              </a:rPr>
              <a:t>Эджеоскопические</a:t>
            </a:r>
            <a:r>
              <a:rPr lang="ru-RU" sz="2200" b="1" dirty="0" smtClean="0">
                <a:solidFill>
                  <a:srgbClr val="FFC000"/>
                </a:solidFill>
              </a:rPr>
              <a:t> признаки классифицируются следующим образом: - - по форме (треугольная, квадратная, прямоугольная, трапециевидная, дугообразная, зубчатая (волнообразная), неопределенной формы (все иные разновидности);</a:t>
            </a:r>
          </a:p>
          <a:p>
            <a:r>
              <a:rPr lang="ru-RU" sz="2200" b="1" dirty="0" smtClean="0">
                <a:solidFill>
                  <a:srgbClr val="FFC000"/>
                </a:solidFill>
              </a:rPr>
              <a:t>- по взаимному расположению (противолежащие выступы, выступ и два противолежащих выступа, противолежащие углубления, углубления и два противолежащих выступа, выступ и два противолежащих углубления).</a:t>
            </a:r>
          </a:p>
          <a:p>
            <a:r>
              <a:rPr lang="ru-RU" sz="2200" b="1" dirty="0" err="1" smtClean="0">
                <a:solidFill>
                  <a:srgbClr val="FFC000"/>
                </a:solidFill>
              </a:rPr>
              <a:t>Поро</a:t>
            </a:r>
            <a:r>
              <a:rPr lang="ru-RU" sz="2200" b="1" dirty="0" smtClean="0">
                <a:solidFill>
                  <a:srgbClr val="FFC000"/>
                </a:solidFill>
              </a:rPr>
              <a:t>- и </a:t>
            </a:r>
            <a:r>
              <a:rPr lang="ru-RU" sz="2200" b="1" dirty="0" err="1" smtClean="0">
                <a:solidFill>
                  <a:srgbClr val="FFC000"/>
                </a:solidFill>
              </a:rPr>
              <a:t>эджеоскопические</a:t>
            </a:r>
            <a:r>
              <a:rPr lang="ru-RU" sz="2200" b="1" dirty="0" smtClean="0">
                <a:solidFill>
                  <a:srgbClr val="FFC000"/>
                </a:solidFill>
              </a:rPr>
              <a:t> признаки классифицируются по взаимному расположению:</a:t>
            </a:r>
          </a:p>
          <a:p>
            <a:r>
              <a:rPr lang="ru-RU" sz="2200" b="1" dirty="0" smtClean="0">
                <a:solidFill>
                  <a:srgbClr val="FFC000"/>
                </a:solidFill>
              </a:rPr>
              <a:t>- пора и противолежащий выступ;</a:t>
            </a:r>
          </a:p>
          <a:p>
            <a:r>
              <a:rPr lang="ru-RU" sz="2200" b="1" dirty="0" smtClean="0">
                <a:solidFill>
                  <a:srgbClr val="FFC000"/>
                </a:solidFill>
              </a:rPr>
              <a:t>- пора и двух- и односторонние выступы;</a:t>
            </a:r>
          </a:p>
          <a:p>
            <a:r>
              <a:rPr lang="ru-RU" sz="2200" b="1" dirty="0" smtClean="0">
                <a:solidFill>
                  <a:srgbClr val="FFC000"/>
                </a:solidFill>
              </a:rPr>
              <a:t>- пора и противолежащее углубление;</a:t>
            </a:r>
          </a:p>
          <a:p>
            <a:r>
              <a:rPr lang="ru-RU" sz="2200" b="1" dirty="0" smtClean="0">
                <a:solidFill>
                  <a:srgbClr val="FFC000"/>
                </a:solidFill>
              </a:rPr>
              <a:t>- пора и двухсторонне противолежащие выступ и углубление.</a:t>
            </a:r>
            <a:endParaRPr lang="ru-RU" sz="2200" b="1" dirty="0">
              <a:solidFill>
                <a:srgbClr val="FFC000"/>
              </a:solidFill>
            </a:endParaRPr>
          </a:p>
        </p:txBody>
      </p:sp>
    </p:spTree>
    <p:extLst>
      <p:ext uri="{BB962C8B-B14F-4D97-AF65-F5344CB8AC3E}">
        <p14:creationId xmlns:p14="http://schemas.microsoft.com/office/powerpoint/2010/main" val="39529821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97346"/>
            <a:ext cx="8208912" cy="5786199"/>
          </a:xfrm>
          <a:prstGeom prst="rect">
            <a:avLst/>
          </a:prstGeom>
        </p:spPr>
        <p:txBody>
          <a:bodyPr wrap="square">
            <a:spAutoFit/>
          </a:bodyPr>
          <a:lstStyle/>
          <a:p>
            <a:pPr algn="ctr"/>
            <a:r>
              <a:rPr lang="ru-RU" sz="2000" b="1" dirty="0" smtClean="0">
                <a:solidFill>
                  <a:srgbClr val="FFC000"/>
                </a:solidFill>
              </a:rPr>
              <a:t>Оборудование, материалы и реактивы.</a:t>
            </a:r>
          </a:p>
          <a:p>
            <a:pPr algn="ctr"/>
            <a:endParaRPr lang="ru-RU" sz="2000" b="1" dirty="0" smtClean="0">
              <a:solidFill>
                <a:srgbClr val="FFC000"/>
              </a:solidFill>
            </a:endParaRPr>
          </a:p>
          <a:p>
            <a:r>
              <a:rPr lang="ru-RU" sz="2200" b="1" dirty="0" smtClean="0">
                <a:solidFill>
                  <a:srgbClr val="FFC000"/>
                </a:solidFill>
              </a:rPr>
              <a:t>Оптические приборы (лупы, стереоскопические и сравнительные</a:t>
            </a:r>
          </a:p>
          <a:p>
            <a:r>
              <a:rPr lang="ru-RU" sz="2200" b="1" dirty="0" smtClean="0">
                <a:solidFill>
                  <a:srgbClr val="FFC000"/>
                </a:solidFill>
              </a:rPr>
              <a:t>микроскопы).</a:t>
            </a:r>
          </a:p>
          <a:p>
            <a:r>
              <a:rPr lang="ru-RU" sz="2200" b="1" dirty="0" smtClean="0">
                <a:solidFill>
                  <a:srgbClr val="FFC000"/>
                </a:solidFill>
              </a:rPr>
              <a:t>Стационарные осветители.</a:t>
            </a:r>
          </a:p>
          <a:p>
            <a:r>
              <a:rPr lang="ru-RU" sz="2200" b="1" dirty="0" smtClean="0">
                <a:solidFill>
                  <a:srgbClr val="FFC000"/>
                </a:solidFill>
              </a:rPr>
              <a:t>Светофильтры.</a:t>
            </a:r>
          </a:p>
          <a:p>
            <a:r>
              <a:rPr lang="ru-RU" sz="2200" b="1" dirty="0" smtClean="0">
                <a:solidFill>
                  <a:srgbClr val="FFC000"/>
                </a:solidFill>
              </a:rPr>
              <a:t>Химические вещества: бензин; вода дистиллированная; воск желтый; желатин пищевой; йод кристаллический; калий бромистый; камедь; квасцы алюмокалиевые; квасцы калиевые; окись кобальта; натрий уксуснокислый кристаллический; окись свинца (красного цвета);</a:t>
            </a:r>
          </a:p>
          <a:p>
            <a:r>
              <a:rPr lang="ru-RU" sz="2200" b="1" dirty="0" err="1" smtClean="0">
                <a:solidFill>
                  <a:srgbClr val="FFC000"/>
                </a:solidFill>
              </a:rPr>
              <a:t>ортотолидина</a:t>
            </a:r>
            <a:r>
              <a:rPr lang="ru-RU" sz="2200" b="1" dirty="0" smtClean="0">
                <a:solidFill>
                  <a:srgbClr val="FFC000"/>
                </a:solidFill>
              </a:rPr>
              <a:t> уксуснокислый раствор; сало; смола греческая; сода</a:t>
            </a:r>
          </a:p>
          <a:p>
            <a:r>
              <a:rPr lang="ru-RU" sz="2200" b="1" dirty="0" smtClean="0">
                <a:solidFill>
                  <a:srgbClr val="FFC000"/>
                </a:solidFill>
              </a:rPr>
              <a:t>кальцинированная безводная; спермацет; фиксажа быстрого раствор</a:t>
            </a:r>
          </a:p>
          <a:p>
            <a:r>
              <a:rPr lang="ru-RU" sz="2200" b="1" dirty="0" smtClean="0">
                <a:solidFill>
                  <a:srgbClr val="FFC000"/>
                </a:solidFill>
              </a:rPr>
              <a:t>(смесь 25%-</a:t>
            </a:r>
            <a:r>
              <a:rPr lang="ru-RU" sz="2200" b="1" dirty="0" err="1" smtClean="0">
                <a:solidFill>
                  <a:srgbClr val="FFC000"/>
                </a:solidFill>
              </a:rPr>
              <a:t>ного</a:t>
            </a:r>
            <a:r>
              <a:rPr lang="ru-RU" sz="2200" b="1" dirty="0" smtClean="0">
                <a:solidFill>
                  <a:srgbClr val="FFC000"/>
                </a:solidFill>
              </a:rPr>
              <a:t> раствора тиосульфата натрия и 5%-</a:t>
            </a:r>
            <a:r>
              <a:rPr lang="ru-RU" sz="2200" b="1" dirty="0" err="1" smtClean="0">
                <a:solidFill>
                  <a:srgbClr val="FFC000"/>
                </a:solidFill>
              </a:rPr>
              <a:t>ного</a:t>
            </a:r>
            <a:r>
              <a:rPr lang="ru-RU" sz="2200" b="1" dirty="0" smtClean="0">
                <a:solidFill>
                  <a:srgbClr val="FFC000"/>
                </a:solidFill>
              </a:rPr>
              <a:t> раствора</a:t>
            </a:r>
          </a:p>
          <a:p>
            <a:r>
              <a:rPr lang="ru-RU" sz="2200" b="1" dirty="0" smtClean="0">
                <a:solidFill>
                  <a:srgbClr val="FFC000"/>
                </a:solidFill>
              </a:rPr>
              <a:t>хлористого аммония); формалин (37%-</a:t>
            </a:r>
            <a:r>
              <a:rPr lang="ru-RU" sz="2200" b="1" dirty="0" err="1" smtClean="0">
                <a:solidFill>
                  <a:srgbClr val="FFC000"/>
                </a:solidFill>
              </a:rPr>
              <a:t>ный</a:t>
            </a:r>
            <a:r>
              <a:rPr lang="ru-RU" sz="2200" b="1" dirty="0" smtClean="0">
                <a:solidFill>
                  <a:srgbClr val="FFC000"/>
                </a:solidFill>
              </a:rPr>
              <a:t>); эфир.</a:t>
            </a:r>
          </a:p>
          <a:p>
            <a:r>
              <a:rPr lang="ru-RU" sz="2200" b="1" dirty="0" smtClean="0">
                <a:solidFill>
                  <a:srgbClr val="FFC000"/>
                </a:solidFill>
              </a:rPr>
              <a:t>Средства фиксации (фотоаппаратура)</a:t>
            </a:r>
            <a:endParaRPr lang="ru-RU" sz="2200" b="1" dirty="0">
              <a:solidFill>
                <a:srgbClr val="FFC000"/>
              </a:solidFill>
            </a:endParaRPr>
          </a:p>
        </p:txBody>
      </p:sp>
    </p:spTree>
    <p:extLst>
      <p:ext uri="{BB962C8B-B14F-4D97-AF65-F5344CB8AC3E}">
        <p14:creationId xmlns:p14="http://schemas.microsoft.com/office/powerpoint/2010/main" val="39811089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62514"/>
            <a:ext cx="8352928" cy="4893647"/>
          </a:xfrm>
          <a:prstGeom prst="rect">
            <a:avLst/>
          </a:prstGeom>
        </p:spPr>
        <p:txBody>
          <a:bodyPr wrap="square">
            <a:spAutoFit/>
          </a:bodyPr>
          <a:lstStyle/>
          <a:p>
            <a:pPr algn="ctr"/>
            <a:r>
              <a:rPr lang="ru-RU" sz="2400" b="1" dirty="0" smtClean="0">
                <a:solidFill>
                  <a:srgbClr val="FFC000"/>
                </a:solidFill>
              </a:rPr>
              <a:t>Последовательность действий эксперта.</a:t>
            </a:r>
          </a:p>
          <a:p>
            <a:pPr algn="ctr"/>
            <a:endParaRPr lang="ru-RU" sz="2400" b="1" dirty="0" smtClean="0">
              <a:solidFill>
                <a:srgbClr val="FFC000"/>
              </a:solidFill>
            </a:endParaRPr>
          </a:p>
          <a:p>
            <a:pPr algn="ctr"/>
            <a:r>
              <a:rPr lang="ru-RU" sz="2400" b="1" dirty="0" smtClean="0">
                <a:solidFill>
                  <a:srgbClr val="FFC000"/>
                </a:solidFill>
              </a:rPr>
              <a:t>Детальное (раздельное) исследование.</a:t>
            </a:r>
          </a:p>
          <a:p>
            <a:endParaRPr lang="ru-RU" sz="2400" b="1" dirty="0" smtClean="0">
              <a:solidFill>
                <a:srgbClr val="FFC000"/>
              </a:solidFill>
            </a:endParaRPr>
          </a:p>
          <a:p>
            <a:r>
              <a:rPr lang="ru-RU" sz="2400" b="1" dirty="0" smtClean="0">
                <a:solidFill>
                  <a:srgbClr val="FFC000"/>
                </a:solidFill>
              </a:rPr>
              <a:t>Для обнаружения следов рук не всегда достаточно осмотра и использования оптических приборов; иногда приходится применять физические и химические средства проявления (к ним можно обращаться лишь в случаях, когда следы невидимы либо не могут быть сфотографированы). Следы, в которых видны </a:t>
            </a:r>
            <a:r>
              <a:rPr lang="ru-RU" sz="2400" b="1" dirty="0" err="1" smtClean="0">
                <a:solidFill>
                  <a:srgbClr val="FFC000"/>
                </a:solidFill>
              </a:rPr>
              <a:t>микропризнаки</a:t>
            </a:r>
            <a:r>
              <a:rPr lang="ru-RU" sz="2400" b="1" dirty="0" smtClean="0">
                <a:solidFill>
                  <a:srgbClr val="FFC000"/>
                </a:solidFill>
              </a:rPr>
              <a:t>, нельзя проявлять порошками, даже мелкозернистыми; вместо порошков следует наносить копоть, применять пары йода, </a:t>
            </a:r>
            <a:r>
              <a:rPr lang="ru-RU" sz="2400" b="1" dirty="0" err="1" smtClean="0">
                <a:solidFill>
                  <a:srgbClr val="FFC000"/>
                </a:solidFill>
              </a:rPr>
              <a:t>аллоксан</a:t>
            </a:r>
            <a:r>
              <a:rPr lang="ru-RU" sz="2400" b="1" dirty="0" smtClean="0">
                <a:solidFill>
                  <a:srgbClr val="FFC000"/>
                </a:solidFill>
              </a:rPr>
              <a:t> или </a:t>
            </a:r>
            <a:r>
              <a:rPr lang="ru-RU" sz="2400" b="1" dirty="0" err="1" smtClean="0">
                <a:solidFill>
                  <a:srgbClr val="FFC000"/>
                </a:solidFill>
              </a:rPr>
              <a:t>термовакуумное</a:t>
            </a:r>
            <a:endParaRPr lang="ru-RU" sz="2400" b="1" dirty="0" smtClean="0">
              <a:solidFill>
                <a:srgbClr val="FFC000"/>
              </a:solidFill>
            </a:endParaRPr>
          </a:p>
          <a:p>
            <a:r>
              <a:rPr lang="ru-RU" sz="2400" b="1" dirty="0" smtClean="0">
                <a:solidFill>
                  <a:srgbClr val="FFC000"/>
                </a:solidFill>
              </a:rPr>
              <a:t>напыление.</a:t>
            </a:r>
            <a:endParaRPr lang="ru-RU" sz="2400" b="1" dirty="0">
              <a:solidFill>
                <a:srgbClr val="FFC000"/>
              </a:solidFill>
            </a:endParaRPr>
          </a:p>
        </p:txBody>
      </p:sp>
    </p:spTree>
    <p:extLst>
      <p:ext uri="{BB962C8B-B14F-4D97-AF65-F5344CB8AC3E}">
        <p14:creationId xmlns:p14="http://schemas.microsoft.com/office/powerpoint/2010/main" val="1318043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181" y="1628800"/>
            <a:ext cx="7992888" cy="2308324"/>
          </a:xfrm>
          <a:prstGeom prst="rect">
            <a:avLst/>
          </a:prstGeom>
        </p:spPr>
        <p:txBody>
          <a:bodyPr wrap="square">
            <a:spAutoFit/>
          </a:bodyPr>
          <a:lstStyle/>
          <a:p>
            <a:r>
              <a:rPr lang="ru-RU" sz="2400" b="1" dirty="0" smtClean="0">
                <a:solidFill>
                  <a:srgbClr val="FFC000"/>
                </a:solidFill>
              </a:rPr>
              <a:t>Следы нужно фотографировать с увеличением в 25–30 раз, располагая источник света под углом в 75°. Зона со следом должна находиться над отверстием в столике микроскопа, а под столиком на расстоянии 10–15 см рекомендуется помещать темную ткань. Только в тех случаях, когда фотосъемка невозможна, следует применять копирование.</a:t>
            </a:r>
            <a:endParaRPr lang="ru-RU" sz="2400" b="1" dirty="0">
              <a:solidFill>
                <a:srgbClr val="FFC000"/>
              </a:solidFill>
            </a:endParaRPr>
          </a:p>
        </p:txBody>
      </p:sp>
    </p:spTree>
    <p:extLst>
      <p:ext uri="{BB962C8B-B14F-4D97-AF65-F5344CB8AC3E}">
        <p14:creationId xmlns:p14="http://schemas.microsoft.com/office/powerpoint/2010/main" val="3239964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9338" y="1124744"/>
            <a:ext cx="8208912" cy="3416320"/>
          </a:xfrm>
          <a:prstGeom prst="rect">
            <a:avLst/>
          </a:prstGeom>
        </p:spPr>
        <p:txBody>
          <a:bodyPr wrap="square">
            <a:spAutoFit/>
          </a:bodyPr>
          <a:lstStyle/>
          <a:p>
            <a:r>
              <a:rPr lang="ru-RU" sz="2400" b="1" dirty="0" smtClean="0">
                <a:solidFill>
                  <a:srgbClr val="FFC000"/>
                </a:solidFill>
              </a:rPr>
              <a:t>Основная цель раздельного исследования следов рук – выявление и изучение общих и частных признаков. Затем решается задача распознавания зоны папиллярного узора, отобразившейся в следе, на основе общих и частных признаков. Определение зоны основывается на анализе структуры папиллярных узоров. Когда определить зону</a:t>
            </a:r>
          </a:p>
          <a:p>
            <a:r>
              <a:rPr lang="ru-RU" sz="2400" b="1" dirty="0" smtClean="0">
                <a:solidFill>
                  <a:srgbClr val="FFC000"/>
                </a:solidFill>
              </a:rPr>
              <a:t>невозможно, след сравнивают с разными частями сравнительных образцов. При этом в качестве опорных точек используют традиционные дактилоскопические признаки.</a:t>
            </a:r>
            <a:endParaRPr lang="ru-RU" sz="2400" b="1" dirty="0">
              <a:solidFill>
                <a:srgbClr val="FFC000"/>
              </a:solidFill>
            </a:endParaRPr>
          </a:p>
        </p:txBody>
      </p:sp>
    </p:spTree>
    <p:extLst>
      <p:ext uri="{BB962C8B-B14F-4D97-AF65-F5344CB8AC3E}">
        <p14:creationId xmlns:p14="http://schemas.microsoft.com/office/powerpoint/2010/main" val="35966723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268760"/>
            <a:ext cx="8280920" cy="3416320"/>
          </a:xfrm>
          <a:prstGeom prst="rect">
            <a:avLst/>
          </a:prstGeom>
        </p:spPr>
        <p:txBody>
          <a:bodyPr wrap="square">
            <a:spAutoFit/>
          </a:bodyPr>
          <a:lstStyle/>
          <a:p>
            <a:r>
              <a:rPr lang="ru-RU" sz="2400" b="1" dirty="0" smtClean="0">
                <a:solidFill>
                  <a:srgbClr val="FFC000"/>
                </a:solidFill>
              </a:rPr>
              <a:t>В процессе анализа отобразившихся пор целесообразно рассматривать их совместно с деталями (традиционными признаками или особенностями строения папиллярной линии). Если в следе деталей или особенностей папиллярных линий нет, то необходимо обнаружить пору, строение которой было бы своеобразно, отлично от общепринятой формы. Обнаружение таких отправных точек исследования позволит при сравнительном анализе более целенаправленно вести их</a:t>
            </a:r>
          </a:p>
          <a:p>
            <a:r>
              <a:rPr lang="ru-RU" sz="2400" b="1" dirty="0" smtClean="0">
                <a:solidFill>
                  <a:srgbClr val="FFC000"/>
                </a:solidFill>
              </a:rPr>
              <a:t>поиск в образцах.</a:t>
            </a:r>
            <a:endParaRPr lang="ru-RU" sz="2400" b="1" dirty="0">
              <a:solidFill>
                <a:srgbClr val="FFC000"/>
              </a:solidFill>
            </a:endParaRPr>
          </a:p>
        </p:txBody>
      </p:sp>
    </p:spTree>
    <p:extLst>
      <p:ext uri="{BB962C8B-B14F-4D97-AF65-F5344CB8AC3E}">
        <p14:creationId xmlns:p14="http://schemas.microsoft.com/office/powerpoint/2010/main" val="28887326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280920" cy="4524315"/>
          </a:xfrm>
          <a:prstGeom prst="rect">
            <a:avLst/>
          </a:prstGeom>
        </p:spPr>
        <p:txBody>
          <a:bodyPr wrap="square">
            <a:spAutoFit/>
          </a:bodyPr>
          <a:lstStyle/>
          <a:p>
            <a:pPr algn="ctr"/>
            <a:r>
              <a:rPr lang="ru-RU" sz="2400" b="1" dirty="0" smtClean="0">
                <a:solidFill>
                  <a:srgbClr val="FFC000"/>
                </a:solidFill>
              </a:rPr>
              <a:t>При изучении пор необходимо опираться на качественные и количественные признаки.</a:t>
            </a:r>
          </a:p>
          <a:p>
            <a:endParaRPr lang="ru-RU" sz="2400" b="1" dirty="0" smtClean="0">
              <a:solidFill>
                <a:srgbClr val="FFC000"/>
              </a:solidFill>
            </a:endParaRPr>
          </a:p>
          <a:p>
            <a:r>
              <a:rPr lang="ru-RU" sz="2400" b="1" dirty="0" smtClean="0">
                <a:solidFill>
                  <a:srgbClr val="FFC000"/>
                </a:solidFill>
              </a:rPr>
              <a:t>На первом этапе выявляют наиболее четко отобразившиеся поры.</a:t>
            </a:r>
          </a:p>
          <a:p>
            <a:r>
              <a:rPr lang="ru-RU" sz="2400" b="1" dirty="0" smtClean="0">
                <a:solidFill>
                  <a:srgbClr val="FFC000"/>
                </a:solidFill>
              </a:rPr>
              <a:t>Определяют их форму и точное местоположение на папиллярной линии. Затем поэтапно, слева направо, по часовой стрелке, отталкиваясь от исходной поры, выявляют и по тем же параметрам индивидуализируют остальные поры, отобразившиеся в следе. При этом целесообразно проводить схематическую зарисовку выявленных пор на заранее</a:t>
            </a:r>
          </a:p>
          <a:p>
            <a:r>
              <a:rPr lang="ru-RU" sz="2400" b="1" dirty="0" smtClean="0">
                <a:solidFill>
                  <a:srgbClr val="FFC000"/>
                </a:solidFill>
              </a:rPr>
              <a:t>подготовленном рисунке исследуемого папиллярного узора.</a:t>
            </a:r>
            <a:endParaRPr lang="ru-RU" sz="2400" b="1" dirty="0">
              <a:solidFill>
                <a:srgbClr val="FFC000"/>
              </a:solidFill>
            </a:endParaRPr>
          </a:p>
        </p:txBody>
      </p:sp>
    </p:spTree>
    <p:extLst>
      <p:ext uri="{BB962C8B-B14F-4D97-AF65-F5344CB8AC3E}">
        <p14:creationId xmlns:p14="http://schemas.microsoft.com/office/powerpoint/2010/main" val="315439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9233" y="764704"/>
            <a:ext cx="8064896" cy="3416320"/>
          </a:xfrm>
          <a:prstGeom prst="rect">
            <a:avLst/>
          </a:prstGeom>
        </p:spPr>
        <p:txBody>
          <a:bodyPr wrap="square">
            <a:spAutoFit/>
          </a:bodyPr>
          <a:lstStyle/>
          <a:p>
            <a:r>
              <a:rPr lang="ru-RU" sz="2400" b="1" dirty="0" smtClean="0">
                <a:solidFill>
                  <a:srgbClr val="FFC000"/>
                </a:solidFill>
              </a:rPr>
              <a:t>Выявление и изучение </a:t>
            </a:r>
            <a:r>
              <a:rPr lang="ru-RU" sz="2400" b="1" dirty="0" err="1" smtClean="0">
                <a:solidFill>
                  <a:srgbClr val="FFC000"/>
                </a:solidFill>
              </a:rPr>
              <a:t>эджеоскопических</a:t>
            </a:r>
            <a:r>
              <a:rPr lang="ru-RU" sz="2400" b="1" dirty="0" smtClean="0">
                <a:solidFill>
                  <a:srgbClr val="FFC000"/>
                </a:solidFill>
              </a:rPr>
              <a:t> признаков.</a:t>
            </a:r>
          </a:p>
          <a:p>
            <a:endParaRPr lang="ru-RU" sz="2400" b="1" dirty="0" smtClean="0">
              <a:solidFill>
                <a:srgbClr val="FFC000"/>
              </a:solidFill>
            </a:endParaRPr>
          </a:p>
          <a:p>
            <a:r>
              <a:rPr lang="ru-RU" sz="2400" b="1" dirty="0" err="1" smtClean="0">
                <a:solidFill>
                  <a:srgbClr val="FFC000"/>
                </a:solidFill>
              </a:rPr>
              <a:t>Эджеоскопические</a:t>
            </a:r>
            <a:r>
              <a:rPr lang="ru-RU" sz="2400" b="1" dirty="0" smtClean="0">
                <a:solidFill>
                  <a:srgbClr val="FFC000"/>
                </a:solidFill>
              </a:rPr>
              <a:t> признаки целесообразно начинать исследовать, отталкиваясь от результатов исследования пор. Их изучают по той же схеме: определяют разновидность признака (выступ или углубление), его размеры, форму и местоположение. Выявленные признаки (с учетом перечисленных параметров) наносят на схематический рисунок.</a:t>
            </a:r>
            <a:endParaRPr lang="ru-RU" sz="2400" b="1" dirty="0">
              <a:solidFill>
                <a:srgbClr val="FFC000"/>
              </a:solidFill>
            </a:endParaRPr>
          </a:p>
        </p:txBody>
      </p:sp>
    </p:spTree>
    <p:extLst>
      <p:ext uri="{BB962C8B-B14F-4D97-AF65-F5344CB8AC3E}">
        <p14:creationId xmlns:p14="http://schemas.microsoft.com/office/powerpoint/2010/main" val="13626702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268760"/>
            <a:ext cx="8208912" cy="1938992"/>
          </a:xfrm>
          <a:prstGeom prst="rect">
            <a:avLst/>
          </a:prstGeom>
        </p:spPr>
        <p:txBody>
          <a:bodyPr wrap="square">
            <a:spAutoFit/>
          </a:bodyPr>
          <a:lstStyle/>
          <a:p>
            <a:r>
              <a:rPr lang="ru-RU" sz="2400" b="1" dirty="0" smtClean="0">
                <a:solidFill>
                  <a:srgbClr val="FFC000"/>
                </a:solidFill>
              </a:rPr>
              <a:t>На следующем этапе делают оценку взаимного расположения выявленных в следе отображений пор и </a:t>
            </a:r>
            <a:r>
              <a:rPr lang="ru-RU" sz="2400" b="1" dirty="0" err="1" smtClean="0">
                <a:solidFill>
                  <a:srgbClr val="FFC000"/>
                </a:solidFill>
              </a:rPr>
              <a:t>эджеоскопических</a:t>
            </a:r>
            <a:r>
              <a:rPr lang="ru-RU" sz="2400" b="1" dirty="0" smtClean="0">
                <a:solidFill>
                  <a:srgbClr val="FFC000"/>
                </a:solidFill>
              </a:rPr>
              <a:t> признаков.</a:t>
            </a:r>
          </a:p>
          <a:p>
            <a:r>
              <a:rPr lang="ru-RU" sz="2400" b="1" dirty="0" smtClean="0">
                <a:solidFill>
                  <a:srgbClr val="FFC000"/>
                </a:solidFill>
              </a:rPr>
              <a:t>Этим завершается индивидуализация отобразившихся в следе двух групп </a:t>
            </a:r>
            <a:r>
              <a:rPr lang="ru-RU" sz="2400" b="1" dirty="0" err="1" smtClean="0">
                <a:solidFill>
                  <a:srgbClr val="FFC000"/>
                </a:solidFill>
              </a:rPr>
              <a:t>микропризнаков</a:t>
            </a:r>
            <a:r>
              <a:rPr lang="ru-RU" sz="2400" b="1" dirty="0" smtClean="0">
                <a:solidFill>
                  <a:srgbClr val="FFC000"/>
                </a:solidFill>
              </a:rPr>
              <a:t> папиллярных линий.</a:t>
            </a:r>
            <a:endParaRPr lang="ru-RU" sz="2400" b="1" dirty="0">
              <a:solidFill>
                <a:srgbClr val="FFC000"/>
              </a:solidFill>
            </a:endParaRPr>
          </a:p>
        </p:txBody>
      </p:sp>
    </p:spTree>
    <p:extLst>
      <p:ext uri="{BB962C8B-B14F-4D97-AF65-F5344CB8AC3E}">
        <p14:creationId xmlns:p14="http://schemas.microsoft.com/office/powerpoint/2010/main" val="4280782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12845"/>
            <a:ext cx="8208912" cy="5262979"/>
          </a:xfrm>
          <a:prstGeom prst="rect">
            <a:avLst/>
          </a:prstGeom>
        </p:spPr>
        <p:txBody>
          <a:bodyPr wrap="square">
            <a:spAutoFit/>
          </a:bodyPr>
          <a:lstStyle/>
          <a:p>
            <a:pPr algn="ctr"/>
            <a:r>
              <a:rPr lang="ru-RU" sz="2400" b="1" dirty="0" smtClean="0">
                <a:solidFill>
                  <a:srgbClr val="FFC000"/>
                </a:solidFill>
              </a:rPr>
              <a:t>Частные признаки папиллярного узора:</a:t>
            </a:r>
          </a:p>
          <a:p>
            <a:pPr algn="ctr"/>
            <a:endParaRPr lang="ru-RU" sz="2400" b="1" dirty="0" smtClean="0">
              <a:solidFill>
                <a:srgbClr val="FFC000"/>
              </a:solidFill>
            </a:endParaRPr>
          </a:p>
          <a:p>
            <a:r>
              <a:rPr lang="ru-RU" sz="2400" b="1" dirty="0" smtClean="0">
                <a:solidFill>
                  <a:srgbClr val="FFC000"/>
                </a:solidFill>
              </a:rPr>
              <a:t>- детали папиллярного узора (начало, окончание, слияние, разветвление папиллярных линий; глазок; островок; фрагмент; мостик; крючок; точка; встречное положение папиллярных линий; тонкая </a:t>
            </a:r>
            <a:r>
              <a:rPr lang="ru-RU" sz="2400" b="1" dirty="0" err="1" smtClean="0">
                <a:solidFill>
                  <a:srgbClr val="FFC000"/>
                </a:solidFill>
              </a:rPr>
              <a:t>межпапиллярная</a:t>
            </a:r>
            <a:r>
              <a:rPr lang="ru-RU" sz="2400" b="1" dirty="0" smtClean="0">
                <a:solidFill>
                  <a:srgbClr val="FFC000"/>
                </a:solidFill>
              </a:rPr>
              <a:t> линия);</a:t>
            </a:r>
          </a:p>
          <a:p>
            <a:r>
              <a:rPr lang="ru-RU" sz="2400" b="1" dirty="0" smtClean="0">
                <a:solidFill>
                  <a:srgbClr val="FFC000"/>
                </a:solidFill>
              </a:rPr>
              <a:t>- признаки патологических изменений кожного покрова (шрамы, рубцы, новообразования эпидермиса и т.д.);</a:t>
            </a:r>
          </a:p>
          <a:p>
            <a:r>
              <a:rPr lang="ru-RU" sz="2400" b="1" dirty="0" smtClean="0">
                <a:solidFill>
                  <a:srgbClr val="FFC000"/>
                </a:solidFill>
              </a:rPr>
              <a:t>- особенности строения деталей папиллярного узора (форма глазка, длина фрагмента и т.д.) и </a:t>
            </a:r>
            <a:r>
              <a:rPr lang="ru-RU" sz="2400" b="1" dirty="0" err="1" smtClean="0">
                <a:solidFill>
                  <a:srgbClr val="FFC000"/>
                </a:solidFill>
              </a:rPr>
              <a:t>пороэджеоскопические</a:t>
            </a:r>
            <a:r>
              <a:rPr lang="ru-RU" sz="2400" b="1" dirty="0" smtClean="0">
                <a:solidFill>
                  <a:srgbClr val="FFC000"/>
                </a:solidFill>
              </a:rPr>
              <a:t> признаки (наличие и взаимное расположение пор различной формы и размера; особенности внешнего контура папиллярных линий (излом, изгиб, утолщение,</a:t>
            </a:r>
          </a:p>
          <a:p>
            <a:r>
              <a:rPr lang="ru-RU" sz="2400" b="1" dirty="0" err="1" smtClean="0">
                <a:solidFill>
                  <a:srgbClr val="FFC000"/>
                </a:solidFill>
              </a:rPr>
              <a:t>утоньшение</a:t>
            </a:r>
            <a:r>
              <a:rPr lang="ru-RU" sz="2400" b="1" dirty="0" smtClean="0">
                <a:solidFill>
                  <a:srgbClr val="FFC000"/>
                </a:solidFill>
              </a:rPr>
              <a:t>, перерыв)</a:t>
            </a:r>
            <a:endParaRPr lang="ru-RU" sz="2400" b="1" dirty="0">
              <a:solidFill>
                <a:srgbClr val="FFC000"/>
              </a:solidFill>
            </a:endParaRPr>
          </a:p>
        </p:txBody>
      </p:sp>
    </p:spTree>
    <p:extLst>
      <p:ext uri="{BB962C8B-B14F-4D97-AF65-F5344CB8AC3E}">
        <p14:creationId xmlns:p14="http://schemas.microsoft.com/office/powerpoint/2010/main" val="28564660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0103" y="548680"/>
            <a:ext cx="8352928" cy="830997"/>
          </a:xfrm>
          <a:prstGeom prst="rect">
            <a:avLst/>
          </a:prstGeom>
        </p:spPr>
        <p:txBody>
          <a:bodyPr wrap="square">
            <a:spAutoFit/>
          </a:bodyPr>
          <a:lstStyle/>
          <a:p>
            <a:r>
              <a:rPr lang="ru-RU" sz="2400" b="1" dirty="0" smtClean="0">
                <a:solidFill>
                  <a:srgbClr val="FFC000"/>
                </a:solidFill>
              </a:rPr>
              <a:t>Затем осуществляют поиск нужного участка на сравнительных образцах.</a:t>
            </a:r>
            <a:endParaRPr lang="ru-RU" sz="2400" b="1" dirty="0">
              <a:solidFill>
                <a:srgbClr val="FFC000"/>
              </a:solidFill>
            </a:endParaRPr>
          </a:p>
        </p:txBody>
      </p:sp>
      <p:sp>
        <p:nvSpPr>
          <p:cNvPr id="3" name="Прямоугольник 2"/>
          <p:cNvSpPr/>
          <p:nvPr/>
        </p:nvSpPr>
        <p:spPr>
          <a:xfrm>
            <a:off x="410103" y="2136339"/>
            <a:ext cx="8194345" cy="2308324"/>
          </a:xfrm>
          <a:prstGeom prst="rect">
            <a:avLst/>
          </a:prstGeom>
        </p:spPr>
        <p:txBody>
          <a:bodyPr wrap="square">
            <a:spAutoFit/>
          </a:bodyPr>
          <a:lstStyle/>
          <a:p>
            <a:r>
              <a:rPr lang="ru-RU" sz="2400" b="1" dirty="0" smtClean="0">
                <a:solidFill>
                  <a:srgbClr val="FFC000"/>
                </a:solidFill>
              </a:rPr>
              <a:t>Найденную на </a:t>
            </a:r>
            <a:r>
              <a:rPr lang="ru-RU" sz="2400" b="1" dirty="0" err="1" smtClean="0">
                <a:solidFill>
                  <a:srgbClr val="FFC000"/>
                </a:solidFill>
              </a:rPr>
              <a:t>дактилокарте</a:t>
            </a:r>
            <a:r>
              <a:rPr lang="ru-RU" sz="2400" b="1" dirty="0" smtClean="0">
                <a:solidFill>
                  <a:srgbClr val="FFC000"/>
                </a:solidFill>
              </a:rPr>
              <a:t> аналогичную совокупность признаков систематически сравнивают с рисунком и самим следом. Исследование продолжают до тех пор, пока искомый участок не будет найден.</a:t>
            </a:r>
          </a:p>
          <a:p>
            <a:r>
              <a:rPr lang="ru-RU" sz="2400" b="1" dirty="0" smtClean="0">
                <a:solidFill>
                  <a:srgbClr val="FFC000"/>
                </a:solidFill>
              </a:rPr>
              <a:t>После этого исследуемый след и найденный оттиск на </a:t>
            </a:r>
            <a:r>
              <a:rPr lang="ru-RU" sz="2400" b="1" dirty="0" err="1" smtClean="0">
                <a:solidFill>
                  <a:srgbClr val="FFC000"/>
                </a:solidFill>
              </a:rPr>
              <a:t>дактилокарте</a:t>
            </a:r>
            <a:r>
              <a:rPr lang="ru-RU" sz="2400" b="1" dirty="0" smtClean="0">
                <a:solidFill>
                  <a:srgbClr val="FFC000"/>
                </a:solidFill>
              </a:rPr>
              <a:t> фотографируют.</a:t>
            </a:r>
            <a:endParaRPr lang="ru-RU" sz="2400" b="1" dirty="0">
              <a:solidFill>
                <a:srgbClr val="FFC000"/>
              </a:solidFill>
            </a:endParaRPr>
          </a:p>
        </p:txBody>
      </p:sp>
    </p:spTree>
    <p:extLst>
      <p:ext uri="{BB962C8B-B14F-4D97-AF65-F5344CB8AC3E}">
        <p14:creationId xmlns:p14="http://schemas.microsoft.com/office/powerpoint/2010/main" val="6825480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32656"/>
            <a:ext cx="8280920" cy="4893647"/>
          </a:xfrm>
          <a:prstGeom prst="rect">
            <a:avLst/>
          </a:prstGeom>
        </p:spPr>
        <p:txBody>
          <a:bodyPr wrap="square">
            <a:spAutoFit/>
          </a:bodyPr>
          <a:lstStyle/>
          <a:p>
            <a:pPr algn="ctr"/>
            <a:r>
              <a:rPr lang="ru-RU" sz="2400" b="1" dirty="0" smtClean="0">
                <a:solidFill>
                  <a:srgbClr val="FFC000"/>
                </a:solidFill>
              </a:rPr>
              <a:t>Способы получения экспериментальных образцов оттисков пор и контуров папиллярных линий.</a:t>
            </a:r>
          </a:p>
          <a:p>
            <a:pPr algn="ctr"/>
            <a:endParaRPr lang="ru-RU" sz="2400" b="1" dirty="0" smtClean="0">
              <a:solidFill>
                <a:srgbClr val="FFC000"/>
              </a:solidFill>
            </a:endParaRPr>
          </a:p>
          <a:p>
            <a:r>
              <a:rPr lang="ru-RU" sz="2400" b="1" dirty="0" smtClean="0">
                <a:solidFill>
                  <a:srgbClr val="FFC000"/>
                </a:solidFill>
              </a:rPr>
              <a:t>Существуют следующие способы получения экспериментальных образцов отпечатков рук для проведения </a:t>
            </a:r>
            <a:r>
              <a:rPr lang="ru-RU" sz="2400" b="1" dirty="0" err="1" smtClean="0">
                <a:solidFill>
                  <a:srgbClr val="FFC000"/>
                </a:solidFill>
              </a:rPr>
              <a:t>поро</a:t>
            </a:r>
            <a:r>
              <a:rPr lang="ru-RU" sz="2400" b="1" dirty="0" smtClean="0">
                <a:solidFill>
                  <a:srgbClr val="FFC000"/>
                </a:solidFill>
              </a:rPr>
              <a:t>- и </a:t>
            </a:r>
            <a:r>
              <a:rPr lang="ru-RU" sz="2400" b="1" dirty="0" err="1" smtClean="0">
                <a:solidFill>
                  <a:srgbClr val="FFC000"/>
                </a:solidFill>
              </a:rPr>
              <a:t>эджеоскопических</a:t>
            </a:r>
            <a:r>
              <a:rPr lang="ru-RU" sz="2400" b="1" dirty="0" smtClean="0">
                <a:solidFill>
                  <a:srgbClr val="FFC000"/>
                </a:solidFill>
              </a:rPr>
              <a:t> исследований.</a:t>
            </a:r>
          </a:p>
          <a:p>
            <a:r>
              <a:rPr lang="ru-RU" sz="2400" b="1" dirty="0" smtClean="0">
                <a:solidFill>
                  <a:srgbClr val="FFC000"/>
                </a:solidFill>
              </a:rPr>
              <a:t>1. С использованием типографской краски. Получают образцы</a:t>
            </a:r>
          </a:p>
          <a:p>
            <a:r>
              <a:rPr lang="ru-RU" sz="2400" b="1" dirty="0" smtClean="0">
                <a:solidFill>
                  <a:srgbClr val="FFC000"/>
                </a:solidFill>
              </a:rPr>
              <a:t>двух видов: с неочищенных от загрязнений пальцев рук и с тщательно вымытых. При получении образцов недопустима «прокатка» пальцев рук, а отпечатки делают путем нажима центральной, затем левой и правой частей подушечки ногтевой фаланги пальца руки. При этом можно увеличивать или уменьшать силу нажима.</a:t>
            </a:r>
            <a:endParaRPr lang="ru-RU" sz="2400" b="1" dirty="0">
              <a:solidFill>
                <a:srgbClr val="FFC000"/>
              </a:solidFill>
            </a:endParaRPr>
          </a:p>
        </p:txBody>
      </p:sp>
    </p:spTree>
    <p:extLst>
      <p:ext uri="{BB962C8B-B14F-4D97-AF65-F5344CB8AC3E}">
        <p14:creationId xmlns:p14="http://schemas.microsoft.com/office/powerpoint/2010/main" val="6684052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87025"/>
            <a:ext cx="8280920" cy="4524315"/>
          </a:xfrm>
          <a:prstGeom prst="rect">
            <a:avLst/>
          </a:prstGeom>
        </p:spPr>
        <p:txBody>
          <a:bodyPr wrap="square">
            <a:spAutoFit/>
          </a:bodyPr>
          <a:lstStyle/>
          <a:p>
            <a:pPr algn="ctr"/>
            <a:r>
              <a:rPr lang="ru-RU" sz="2400" b="1" dirty="0" smtClean="0">
                <a:solidFill>
                  <a:srgbClr val="FFC000"/>
                </a:solidFill>
              </a:rPr>
              <a:t>2. Без использования краски. </a:t>
            </a:r>
          </a:p>
          <a:p>
            <a:endParaRPr lang="ru-RU" sz="2400" b="1" dirty="0" smtClean="0">
              <a:solidFill>
                <a:srgbClr val="FFC000"/>
              </a:solidFill>
            </a:endParaRPr>
          </a:p>
          <a:p>
            <a:r>
              <a:rPr lang="ru-RU" sz="2400" b="1" dirty="0" smtClean="0">
                <a:solidFill>
                  <a:srgbClr val="FFC000"/>
                </a:solidFill>
              </a:rPr>
              <a:t>Руки подозреваемого тщательно моют с мылом, затем протирают ваткой, смоченной бензином или одеколоном. После этого </a:t>
            </a:r>
            <a:r>
              <a:rPr lang="ru-RU" sz="2400" b="1" dirty="0" err="1" smtClean="0">
                <a:solidFill>
                  <a:srgbClr val="FFC000"/>
                </a:solidFill>
              </a:rPr>
              <a:t>дактилоскопируемому</a:t>
            </a:r>
            <a:r>
              <a:rPr lang="ru-RU" sz="2400" b="1" dirty="0" smtClean="0">
                <a:solidFill>
                  <a:srgbClr val="FFC000"/>
                </a:solidFill>
              </a:rPr>
              <a:t> предлагается слегка провести рукой по своему лицу или по волосам. Затем каждый палец прокатывают по предметному стеклу (или по любому другому чистому стеклу).</a:t>
            </a:r>
          </a:p>
          <a:p>
            <a:r>
              <a:rPr lang="ru-RU" sz="2400" b="1" dirty="0" smtClean="0">
                <a:solidFill>
                  <a:srgbClr val="FFC000"/>
                </a:solidFill>
              </a:rPr>
              <a:t>Контроль качества отпечатков и оттисков следует вести с использованием микроскопа. При необходимости получение оттиска повторяется неоднократно. Оттиски фотографируют тем же способом, что и следы рук с мест происшествий.</a:t>
            </a:r>
            <a:endParaRPr lang="ru-RU" sz="2400" b="1" dirty="0">
              <a:solidFill>
                <a:srgbClr val="FFC000"/>
              </a:solidFill>
            </a:endParaRPr>
          </a:p>
        </p:txBody>
      </p:sp>
    </p:spTree>
    <p:extLst>
      <p:ext uri="{BB962C8B-B14F-4D97-AF65-F5344CB8AC3E}">
        <p14:creationId xmlns:p14="http://schemas.microsoft.com/office/powerpoint/2010/main" val="41847364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052736"/>
            <a:ext cx="7920880" cy="3046988"/>
          </a:xfrm>
          <a:prstGeom prst="rect">
            <a:avLst/>
          </a:prstGeom>
        </p:spPr>
        <p:txBody>
          <a:bodyPr wrap="square">
            <a:spAutoFit/>
          </a:bodyPr>
          <a:lstStyle/>
          <a:p>
            <a:r>
              <a:rPr lang="ru-RU" sz="2400" b="1" dirty="0" smtClean="0">
                <a:solidFill>
                  <a:srgbClr val="FFC000"/>
                </a:solidFill>
              </a:rPr>
              <a:t>3. Получение точного очертания пор и краев папиллярных линий с помощью паров йода. На листе глянцевой фотобумаги (проявленной, </a:t>
            </a:r>
            <a:r>
              <a:rPr lang="ru-RU" sz="2400" b="1" dirty="0" err="1" smtClean="0">
                <a:solidFill>
                  <a:srgbClr val="FFC000"/>
                </a:solidFill>
              </a:rPr>
              <a:t>отфиксированной</a:t>
            </a:r>
            <a:r>
              <a:rPr lang="ru-RU" sz="2400" b="1" dirty="0" smtClean="0">
                <a:solidFill>
                  <a:srgbClr val="FFC000"/>
                </a:solidFill>
              </a:rPr>
              <a:t> и </a:t>
            </a:r>
            <a:r>
              <a:rPr lang="ru-RU" sz="2400" b="1" dirty="0" err="1" smtClean="0">
                <a:solidFill>
                  <a:srgbClr val="FFC000"/>
                </a:solidFill>
              </a:rPr>
              <a:t>отглянцованной</a:t>
            </a:r>
            <a:r>
              <a:rPr lang="ru-RU" sz="2400" b="1" dirty="0" smtClean="0">
                <a:solidFill>
                  <a:srgbClr val="FFC000"/>
                </a:solidFill>
              </a:rPr>
              <a:t>) оставляют оттиск пальца, который проявляется парами йода. </a:t>
            </a:r>
          </a:p>
          <a:p>
            <a:r>
              <a:rPr lang="ru-RU" sz="2400" b="1" dirty="0" smtClean="0">
                <a:solidFill>
                  <a:srgbClr val="FFC000"/>
                </a:solidFill>
              </a:rPr>
              <a:t>Метод неудобен тем, что изображение оттиска быстро исчезает и в процессе фотосъемки приходится многократно «подкуривать» его парами йода.</a:t>
            </a:r>
            <a:endParaRPr lang="ru-RU" sz="2400" b="1" dirty="0">
              <a:solidFill>
                <a:srgbClr val="FFC000"/>
              </a:solidFill>
            </a:endParaRPr>
          </a:p>
        </p:txBody>
      </p:sp>
    </p:spTree>
    <p:extLst>
      <p:ext uri="{BB962C8B-B14F-4D97-AF65-F5344CB8AC3E}">
        <p14:creationId xmlns:p14="http://schemas.microsoft.com/office/powerpoint/2010/main" val="33842045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20688"/>
            <a:ext cx="7992888" cy="2677656"/>
          </a:xfrm>
          <a:prstGeom prst="rect">
            <a:avLst/>
          </a:prstGeom>
        </p:spPr>
        <p:txBody>
          <a:bodyPr wrap="square">
            <a:spAutoFit/>
          </a:bodyPr>
          <a:lstStyle/>
          <a:p>
            <a:r>
              <a:rPr lang="ru-RU" sz="2400" b="1" dirty="0" smtClean="0">
                <a:solidFill>
                  <a:srgbClr val="FFC000"/>
                </a:solidFill>
              </a:rPr>
              <a:t> 4. Получение изображения контура папиллярных линий и пор на светлую дактилоскопическую пленку (или любую иную прозрачную липкую пленку).</a:t>
            </a:r>
          </a:p>
          <a:p>
            <a:r>
              <a:rPr lang="ru-RU" sz="2400" b="1" dirty="0" smtClean="0">
                <a:solidFill>
                  <a:srgbClr val="FFC000"/>
                </a:solidFill>
              </a:rPr>
              <a:t>На стеклянную пластинку наносят очень тонкий слой черной типографской краски и производят обычную прокатку пальца по этой краске; затем палец прикладывают к липкому слою дактилоскопической пленки.</a:t>
            </a:r>
            <a:endParaRPr lang="ru-RU" sz="2400" b="1" dirty="0">
              <a:solidFill>
                <a:srgbClr val="FFC000"/>
              </a:solidFill>
            </a:endParaRPr>
          </a:p>
        </p:txBody>
      </p:sp>
      <p:sp>
        <p:nvSpPr>
          <p:cNvPr id="3" name="Прямоугольник 2"/>
          <p:cNvSpPr/>
          <p:nvPr/>
        </p:nvSpPr>
        <p:spPr>
          <a:xfrm>
            <a:off x="395536" y="3573016"/>
            <a:ext cx="8208912" cy="1938992"/>
          </a:xfrm>
          <a:prstGeom prst="rect">
            <a:avLst/>
          </a:prstGeom>
        </p:spPr>
        <p:txBody>
          <a:bodyPr wrap="square">
            <a:spAutoFit/>
          </a:bodyPr>
          <a:lstStyle/>
          <a:p>
            <a:r>
              <a:rPr lang="ru-RU" sz="2000" b="1" dirty="0" smtClean="0">
                <a:solidFill>
                  <a:srgbClr val="FFC000"/>
                </a:solidFill>
              </a:rPr>
              <a:t>После этого пленку снова покрывают защитным слоем (или приклеивают липкой стороной к листу белой плотной бумаги). В таком виде сравнительный образец может исследоваться, фотографироваться и транспортироваться. Отпечатки, полученные этим способом, весьма четки: на пленке отображаются мельчайшие особенности строения папиллярных линий.</a:t>
            </a:r>
            <a:endParaRPr lang="ru-RU" sz="2000" b="1" dirty="0">
              <a:solidFill>
                <a:srgbClr val="FFC000"/>
              </a:solidFill>
            </a:endParaRPr>
          </a:p>
        </p:txBody>
      </p:sp>
    </p:spTree>
    <p:extLst>
      <p:ext uri="{BB962C8B-B14F-4D97-AF65-F5344CB8AC3E}">
        <p14:creationId xmlns:p14="http://schemas.microsoft.com/office/powerpoint/2010/main" val="7001616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8136904" cy="3785652"/>
          </a:xfrm>
          <a:prstGeom prst="rect">
            <a:avLst/>
          </a:prstGeom>
        </p:spPr>
        <p:txBody>
          <a:bodyPr wrap="square">
            <a:spAutoFit/>
          </a:bodyPr>
          <a:lstStyle/>
          <a:p>
            <a:pPr algn="ctr"/>
            <a:r>
              <a:rPr lang="ru-RU" sz="2400" b="1" dirty="0" smtClean="0">
                <a:solidFill>
                  <a:srgbClr val="FFC000"/>
                </a:solidFill>
              </a:rPr>
              <a:t>Сравнительное исследование.</a:t>
            </a:r>
          </a:p>
          <a:p>
            <a:endParaRPr lang="ru-RU" sz="2400" b="1" dirty="0" smtClean="0">
              <a:solidFill>
                <a:srgbClr val="FFC000"/>
              </a:solidFill>
            </a:endParaRPr>
          </a:p>
          <a:p>
            <a:r>
              <a:rPr lang="ru-RU" sz="2400" b="1" dirty="0" smtClean="0">
                <a:solidFill>
                  <a:srgbClr val="FFC000"/>
                </a:solidFill>
              </a:rPr>
              <a:t>Эксперт сравнивает признаки и особенности пор, выявленные</a:t>
            </a:r>
          </a:p>
          <a:p>
            <a:r>
              <a:rPr lang="ru-RU" sz="2400" b="1" dirty="0" smtClean="0">
                <a:solidFill>
                  <a:srgbClr val="FFC000"/>
                </a:solidFill>
              </a:rPr>
              <a:t>при изучении следа, с признаками и особенностями образцов первой (отпечатки получены без удаления загрязнений) и второй группы (отпечатки получены после удаления загрязнений с пальцев рук). </a:t>
            </a:r>
          </a:p>
          <a:p>
            <a:r>
              <a:rPr lang="ru-RU" sz="2400" b="1" dirty="0" smtClean="0">
                <a:solidFill>
                  <a:srgbClr val="FFC000"/>
                </a:solidFill>
              </a:rPr>
              <a:t>При сравнении следует учитывать, что при любом отображении следа в нем всегда имеются изменения; они также возникают при получении образцов.</a:t>
            </a:r>
            <a:endParaRPr lang="ru-RU" sz="2400" b="1" dirty="0">
              <a:solidFill>
                <a:srgbClr val="FFC000"/>
              </a:solidFill>
            </a:endParaRPr>
          </a:p>
        </p:txBody>
      </p:sp>
    </p:spTree>
    <p:extLst>
      <p:ext uri="{BB962C8B-B14F-4D97-AF65-F5344CB8AC3E}">
        <p14:creationId xmlns:p14="http://schemas.microsoft.com/office/powerpoint/2010/main" val="14765938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0139" y="1484784"/>
            <a:ext cx="8064896" cy="3046988"/>
          </a:xfrm>
          <a:prstGeom prst="rect">
            <a:avLst/>
          </a:prstGeom>
        </p:spPr>
        <p:txBody>
          <a:bodyPr wrap="square">
            <a:spAutoFit/>
          </a:bodyPr>
          <a:lstStyle/>
          <a:p>
            <a:r>
              <a:rPr lang="ru-RU" sz="2400" b="1" dirty="0" smtClean="0">
                <a:solidFill>
                  <a:srgbClr val="FFC000"/>
                </a:solidFill>
              </a:rPr>
              <a:t>Основным методом сравнения является сопоставление: увеличенные фотоснимки следа и сравниваемого фрагмента отпечатка располагают рядом в одном ракурсе. </a:t>
            </a:r>
          </a:p>
          <a:p>
            <a:r>
              <a:rPr lang="ru-RU" sz="2400" b="1" dirty="0" smtClean="0">
                <a:solidFill>
                  <a:srgbClr val="FFC000"/>
                </a:solidFill>
              </a:rPr>
              <a:t>Для удобства планомерного проведения сравнения рекомендуется использовать сетки на прозрачной основе,</a:t>
            </a:r>
          </a:p>
          <a:p>
            <a:r>
              <a:rPr lang="ru-RU" sz="2400" b="1" dirty="0" smtClean="0">
                <a:solidFill>
                  <a:srgbClr val="FFC000"/>
                </a:solidFill>
              </a:rPr>
              <a:t>которые накладываются на фотоснимки так, чтобы имеющиеся одноименные дактилоскопические признаки располагались в идентичных местах сетки. </a:t>
            </a:r>
            <a:endParaRPr lang="ru-RU" sz="2400" b="1" dirty="0">
              <a:solidFill>
                <a:srgbClr val="FFC000"/>
              </a:solidFill>
            </a:endParaRPr>
          </a:p>
        </p:txBody>
      </p:sp>
    </p:spTree>
    <p:extLst>
      <p:ext uri="{BB962C8B-B14F-4D97-AF65-F5344CB8AC3E}">
        <p14:creationId xmlns:p14="http://schemas.microsoft.com/office/powerpoint/2010/main" val="15754506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836712"/>
            <a:ext cx="8064896" cy="3046988"/>
          </a:xfrm>
          <a:prstGeom prst="rect">
            <a:avLst/>
          </a:prstGeom>
        </p:spPr>
        <p:txBody>
          <a:bodyPr wrap="square">
            <a:spAutoFit/>
          </a:bodyPr>
          <a:lstStyle/>
          <a:p>
            <a:r>
              <a:rPr lang="ru-RU" sz="2400" b="1" dirty="0" smtClean="0">
                <a:solidFill>
                  <a:srgbClr val="FFC000"/>
                </a:solidFill>
              </a:rPr>
              <a:t>Оценку совпадений необходимо проводить по максимально возможному количеству параметров совпадающих признаков, учитывая при этом различную степень </a:t>
            </a:r>
            <a:r>
              <a:rPr lang="ru-RU" sz="2400" b="1" dirty="0" err="1" smtClean="0">
                <a:solidFill>
                  <a:srgbClr val="FFC000"/>
                </a:solidFill>
              </a:rPr>
              <a:t>вариационности</a:t>
            </a:r>
            <a:r>
              <a:rPr lang="ru-RU" sz="2400" b="1" dirty="0" smtClean="0">
                <a:solidFill>
                  <a:srgbClr val="FFC000"/>
                </a:solidFill>
              </a:rPr>
              <a:t> этих параметров при отображении признаков в следах (наиболее </a:t>
            </a:r>
            <a:r>
              <a:rPr lang="ru-RU" sz="2400" b="1" dirty="0" err="1" smtClean="0">
                <a:solidFill>
                  <a:srgbClr val="FFC000"/>
                </a:solidFill>
              </a:rPr>
              <a:t>вариационны</a:t>
            </a:r>
            <a:r>
              <a:rPr lang="ru-RU" sz="2400" b="1" dirty="0" smtClean="0">
                <a:solidFill>
                  <a:srgbClr val="FFC000"/>
                </a:solidFill>
              </a:rPr>
              <a:t> в процессе</a:t>
            </a:r>
          </a:p>
          <a:p>
            <a:r>
              <a:rPr lang="ru-RU" sz="2400" b="1" dirty="0" err="1" smtClean="0">
                <a:solidFill>
                  <a:srgbClr val="FFC000"/>
                </a:solidFill>
              </a:rPr>
              <a:t>следообразования</a:t>
            </a:r>
            <a:r>
              <a:rPr lang="ru-RU" sz="2400" b="1" dirty="0" smtClean="0">
                <a:solidFill>
                  <a:srgbClr val="FFC000"/>
                </a:solidFill>
              </a:rPr>
              <a:t> форма и размеры признаков, которые могут изменяться, в то время как их местоположение и взаимное расположение наиболее стабильны).</a:t>
            </a:r>
            <a:endParaRPr lang="ru-RU" sz="2400" b="1" dirty="0">
              <a:solidFill>
                <a:srgbClr val="FFC000"/>
              </a:solidFill>
            </a:endParaRPr>
          </a:p>
        </p:txBody>
      </p:sp>
    </p:spTree>
    <p:extLst>
      <p:ext uri="{BB962C8B-B14F-4D97-AF65-F5344CB8AC3E}">
        <p14:creationId xmlns:p14="http://schemas.microsoft.com/office/powerpoint/2010/main" val="38886771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1577" y="620688"/>
            <a:ext cx="8136904" cy="4154984"/>
          </a:xfrm>
          <a:prstGeom prst="rect">
            <a:avLst/>
          </a:prstGeom>
        </p:spPr>
        <p:txBody>
          <a:bodyPr wrap="square">
            <a:spAutoFit/>
          </a:bodyPr>
          <a:lstStyle/>
          <a:p>
            <a:r>
              <a:rPr lang="ru-RU" sz="2400" b="1" dirty="0" smtClean="0">
                <a:solidFill>
                  <a:srgbClr val="FFC000"/>
                </a:solidFill>
              </a:rPr>
              <a:t>Выявленные различия могут носить существенный и несущественный характер. Несущественные различия в сравниваемых объектах могут быть объяснены как особенностями механизма </a:t>
            </a:r>
            <a:r>
              <a:rPr lang="ru-RU" sz="2400" b="1" dirty="0" err="1" smtClean="0">
                <a:solidFill>
                  <a:srgbClr val="FFC000"/>
                </a:solidFill>
              </a:rPr>
              <a:t>следообразования</a:t>
            </a:r>
            <a:r>
              <a:rPr lang="ru-RU" sz="2400" b="1" dirty="0" smtClean="0">
                <a:solidFill>
                  <a:srgbClr val="FFC000"/>
                </a:solidFill>
              </a:rPr>
              <a:t>, не поддающегося идеальному моделированию при получении</a:t>
            </a:r>
          </a:p>
          <a:p>
            <a:r>
              <a:rPr lang="ru-RU" sz="2400" b="1" dirty="0" smtClean="0">
                <a:solidFill>
                  <a:srgbClr val="FFC000"/>
                </a:solidFill>
              </a:rPr>
              <a:t>образцов, так и изменениями, внесенными в след в процессе его обнаружения и изъятия.</a:t>
            </a:r>
          </a:p>
          <a:p>
            <a:endParaRPr lang="ru-RU" sz="2400" b="1" dirty="0" smtClean="0">
              <a:solidFill>
                <a:srgbClr val="FFC000"/>
              </a:solidFill>
            </a:endParaRPr>
          </a:p>
          <a:p>
            <a:r>
              <a:rPr lang="ru-RU" sz="2400" b="1" dirty="0" smtClean="0">
                <a:solidFill>
                  <a:srgbClr val="FFC000"/>
                </a:solidFill>
              </a:rPr>
              <a:t>Оценка совпадающих и различающихся признаков производится на основе положений, принятых в дактилоскопии и трасологии.</a:t>
            </a:r>
            <a:endParaRPr lang="ru-RU" sz="2400" b="1" dirty="0">
              <a:solidFill>
                <a:srgbClr val="FFC000"/>
              </a:solidFill>
            </a:endParaRPr>
          </a:p>
        </p:txBody>
      </p:sp>
    </p:spTree>
    <p:extLst>
      <p:ext uri="{BB962C8B-B14F-4D97-AF65-F5344CB8AC3E}">
        <p14:creationId xmlns:p14="http://schemas.microsoft.com/office/powerpoint/2010/main" val="1853532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0919" y="332656"/>
            <a:ext cx="8280920" cy="5262979"/>
          </a:xfrm>
          <a:prstGeom prst="rect">
            <a:avLst/>
          </a:prstGeom>
        </p:spPr>
        <p:txBody>
          <a:bodyPr wrap="square">
            <a:spAutoFit/>
          </a:bodyPr>
          <a:lstStyle/>
          <a:p>
            <a:pPr algn="ctr"/>
            <a:r>
              <a:rPr lang="ru-RU" sz="2400" b="1" dirty="0" smtClean="0">
                <a:solidFill>
                  <a:srgbClr val="FFC000"/>
                </a:solidFill>
              </a:rPr>
              <a:t>Формулирование выводов эксперта.</a:t>
            </a:r>
          </a:p>
          <a:p>
            <a:pPr algn="ctr"/>
            <a:endParaRPr lang="ru-RU" sz="2400" b="1" dirty="0" smtClean="0">
              <a:solidFill>
                <a:srgbClr val="FFC000"/>
              </a:solidFill>
            </a:endParaRPr>
          </a:p>
          <a:p>
            <a:r>
              <a:rPr lang="ru-RU" sz="2400" b="1" dirty="0" smtClean="0">
                <a:solidFill>
                  <a:srgbClr val="FFC000"/>
                </a:solidFill>
              </a:rPr>
              <a:t>По результатам сравнительного исследования эксперт формулирует окончательный вывод.</a:t>
            </a:r>
          </a:p>
          <a:p>
            <a:r>
              <a:rPr lang="ru-RU" sz="2400" b="1" dirty="0" smtClean="0">
                <a:solidFill>
                  <a:srgbClr val="FFC000"/>
                </a:solidFill>
              </a:rPr>
              <a:t>Категорический положительный вывод формулируется при установлении совпадений общих и частных признаков. Такой вывод допустим при условии, что отсутствуют необъяснимые различия (отдельные различия, которые могут быть объяснены механизмом </a:t>
            </a:r>
            <a:r>
              <a:rPr lang="ru-RU" sz="2400" b="1" dirty="0" err="1" smtClean="0">
                <a:solidFill>
                  <a:srgbClr val="FFC000"/>
                </a:solidFill>
              </a:rPr>
              <a:t>следообразования</a:t>
            </a:r>
            <a:r>
              <a:rPr lang="ru-RU" sz="2400" b="1" dirty="0" smtClean="0">
                <a:solidFill>
                  <a:srgbClr val="FFC000"/>
                </a:solidFill>
              </a:rPr>
              <a:t> или изменением внешних свойств объекта, допускаются).</a:t>
            </a:r>
          </a:p>
          <a:p>
            <a:r>
              <a:rPr lang="ru-RU" sz="2400" b="1" dirty="0" smtClean="0">
                <a:solidFill>
                  <a:srgbClr val="FFC000"/>
                </a:solidFill>
              </a:rPr>
              <a:t>Пример. След пальца руки размером 15×20 мм, выявленный на внешней поверхности стеклянной банки, изъятой при осмотре места происшествия, оставлен указательным пальцем левой руки гр. С.</a:t>
            </a:r>
            <a:endParaRPr lang="ru-RU" sz="2400" b="1" dirty="0">
              <a:solidFill>
                <a:srgbClr val="FFC000"/>
              </a:solidFill>
            </a:endParaRPr>
          </a:p>
        </p:txBody>
      </p:sp>
    </p:spTree>
    <p:extLst>
      <p:ext uri="{BB962C8B-B14F-4D97-AF65-F5344CB8AC3E}">
        <p14:creationId xmlns:p14="http://schemas.microsoft.com/office/powerpoint/2010/main" val="3569229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908720"/>
            <a:ext cx="8208912" cy="3416320"/>
          </a:xfrm>
          <a:prstGeom prst="rect">
            <a:avLst/>
          </a:prstGeom>
        </p:spPr>
        <p:txBody>
          <a:bodyPr wrap="square">
            <a:spAutoFit/>
          </a:bodyPr>
          <a:lstStyle/>
          <a:p>
            <a:pPr algn="ctr"/>
            <a:r>
              <a:rPr lang="ru-RU" sz="2400" b="1" dirty="0" smtClean="0">
                <a:solidFill>
                  <a:srgbClr val="FFC000"/>
                </a:solidFill>
              </a:rPr>
              <a:t>Оборудование и материалы</a:t>
            </a:r>
          </a:p>
          <a:p>
            <a:pPr algn="ctr"/>
            <a:endParaRPr lang="ru-RU" sz="2400" b="1" dirty="0" smtClean="0">
              <a:solidFill>
                <a:srgbClr val="FFC000"/>
              </a:solidFill>
            </a:endParaRPr>
          </a:p>
          <a:p>
            <a:r>
              <a:rPr lang="ru-RU" sz="2400" b="1" dirty="0" smtClean="0">
                <a:solidFill>
                  <a:srgbClr val="FFC000"/>
                </a:solidFill>
              </a:rPr>
              <a:t>Оптические приборы (лупы, бинокулярные лупы, лупы с подсветкой, микроскопы).</a:t>
            </a:r>
          </a:p>
          <a:p>
            <a:r>
              <a:rPr lang="ru-RU" sz="2400" b="1" dirty="0" smtClean="0">
                <a:solidFill>
                  <a:srgbClr val="FFC000"/>
                </a:solidFill>
              </a:rPr>
              <a:t>Стационарные осветители.</a:t>
            </a:r>
          </a:p>
          <a:p>
            <a:r>
              <a:rPr lang="ru-RU" sz="2400" b="1" dirty="0" smtClean="0">
                <a:solidFill>
                  <a:srgbClr val="FFC000"/>
                </a:solidFill>
              </a:rPr>
              <a:t>Измерительные приборы (линейки, циркули и т.д.).</a:t>
            </a:r>
          </a:p>
          <a:p>
            <a:r>
              <a:rPr lang="ru-RU" sz="2400" b="1" dirty="0" err="1" smtClean="0">
                <a:solidFill>
                  <a:srgbClr val="FFC000"/>
                </a:solidFill>
              </a:rPr>
              <a:t>Препаровальные</a:t>
            </a:r>
            <a:r>
              <a:rPr lang="ru-RU" sz="2400" b="1" dirty="0" smtClean="0">
                <a:solidFill>
                  <a:srgbClr val="FFC000"/>
                </a:solidFill>
              </a:rPr>
              <a:t> иглы.</a:t>
            </a:r>
          </a:p>
          <a:p>
            <a:r>
              <a:rPr lang="ru-RU" sz="2400" b="1" dirty="0" smtClean="0">
                <a:solidFill>
                  <a:srgbClr val="FFC000"/>
                </a:solidFill>
              </a:rPr>
              <a:t>Фотоаппаратура, фотопленка, фотобумага.</a:t>
            </a:r>
          </a:p>
          <a:p>
            <a:r>
              <a:rPr lang="ru-RU" sz="2400" b="1" dirty="0" smtClean="0">
                <a:solidFill>
                  <a:srgbClr val="FFC000"/>
                </a:solidFill>
              </a:rPr>
              <a:t>Компьютерные программы «Растр», АДИС «ПАПИЛОН».</a:t>
            </a:r>
            <a:endParaRPr lang="ru-RU" sz="2400" b="1" dirty="0">
              <a:solidFill>
                <a:srgbClr val="FFC000"/>
              </a:solidFill>
            </a:endParaRPr>
          </a:p>
        </p:txBody>
      </p:sp>
    </p:spTree>
    <p:extLst>
      <p:ext uri="{BB962C8B-B14F-4D97-AF65-F5344CB8AC3E}">
        <p14:creationId xmlns:p14="http://schemas.microsoft.com/office/powerpoint/2010/main" val="13607079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9072" y="1196752"/>
            <a:ext cx="8280920" cy="4154984"/>
          </a:xfrm>
          <a:prstGeom prst="rect">
            <a:avLst/>
          </a:prstGeom>
        </p:spPr>
        <p:txBody>
          <a:bodyPr wrap="square">
            <a:spAutoFit/>
          </a:bodyPr>
          <a:lstStyle/>
          <a:p>
            <a:r>
              <a:rPr lang="ru-RU" sz="2400" b="1" dirty="0" smtClean="0">
                <a:solidFill>
                  <a:srgbClr val="FFC000"/>
                </a:solidFill>
              </a:rPr>
              <a:t>Вероятный (предположительный) вывод о тождестве. </a:t>
            </a:r>
          </a:p>
          <a:p>
            <a:r>
              <a:rPr lang="ru-RU" sz="2400" b="1" dirty="0" smtClean="0">
                <a:solidFill>
                  <a:srgbClr val="FFC000"/>
                </a:solidFill>
              </a:rPr>
              <a:t>Такая форма вывода является вынужденной. Эксперт прибегает к ней в тех случаях, когда совокупность совпадающих признаков по своей качественно-</a:t>
            </a:r>
          </a:p>
          <a:p>
            <a:r>
              <a:rPr lang="ru-RU" sz="2400" b="1" dirty="0" smtClean="0">
                <a:solidFill>
                  <a:srgbClr val="FFC000"/>
                </a:solidFill>
              </a:rPr>
              <a:t>количественной характеристике достаточно близка к индивидуальной.</a:t>
            </a:r>
          </a:p>
          <a:p>
            <a:endParaRPr lang="ru-RU" sz="2400" b="1" dirty="0" smtClean="0">
              <a:solidFill>
                <a:srgbClr val="FFC000"/>
              </a:solidFill>
            </a:endParaRPr>
          </a:p>
          <a:p>
            <a:r>
              <a:rPr lang="ru-RU" sz="2400" b="1" dirty="0" smtClean="0">
                <a:solidFill>
                  <a:srgbClr val="FFC000"/>
                </a:solidFill>
              </a:rPr>
              <a:t>Пример. След пальца руки размером 14×16 мм, перекопированный на отрезок дактилоскопической пленки размером 40×60 мм при осмотре места происшествия по</a:t>
            </a:r>
          </a:p>
          <a:p>
            <a:r>
              <a:rPr lang="ru-RU" sz="2400" b="1" dirty="0" smtClean="0">
                <a:solidFill>
                  <a:srgbClr val="FFC000"/>
                </a:solidFill>
              </a:rPr>
              <a:t>уголовному делу № 5500, вероятно, оставлен гр. С.</a:t>
            </a:r>
            <a:endParaRPr lang="ru-RU" sz="2400" b="1" dirty="0">
              <a:solidFill>
                <a:srgbClr val="FFC000"/>
              </a:solidFill>
            </a:endParaRPr>
          </a:p>
        </p:txBody>
      </p:sp>
    </p:spTree>
    <p:extLst>
      <p:ext uri="{BB962C8B-B14F-4D97-AF65-F5344CB8AC3E}">
        <p14:creationId xmlns:p14="http://schemas.microsoft.com/office/powerpoint/2010/main" val="5183585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9464" y="764704"/>
            <a:ext cx="8064896" cy="3416320"/>
          </a:xfrm>
          <a:prstGeom prst="rect">
            <a:avLst/>
          </a:prstGeom>
        </p:spPr>
        <p:txBody>
          <a:bodyPr wrap="square">
            <a:spAutoFit/>
          </a:bodyPr>
          <a:lstStyle/>
          <a:p>
            <a:r>
              <a:rPr lang="ru-RU" sz="2400" b="1" dirty="0" smtClean="0">
                <a:solidFill>
                  <a:srgbClr val="FFC000"/>
                </a:solidFill>
              </a:rPr>
              <a:t>Категорический отрицательный вывод формулируется при установлении общих (групповых) признаков и различии частных (индивидуальных) признаков независимо от их количества; при установлении различий всех идентификационных признаков – общих и частных.</a:t>
            </a:r>
          </a:p>
          <a:p>
            <a:endParaRPr lang="ru-RU" sz="2400" b="1" dirty="0" smtClean="0">
              <a:solidFill>
                <a:srgbClr val="FFC000"/>
              </a:solidFill>
            </a:endParaRPr>
          </a:p>
          <a:p>
            <a:r>
              <a:rPr lang="ru-RU" sz="2400" b="1" dirty="0" smtClean="0">
                <a:solidFill>
                  <a:srgbClr val="FFC000"/>
                </a:solidFill>
              </a:rPr>
              <a:t>Пример. След участка ладони размером 34×46 мм, изъятый при осмотре места происшествия по уголовному делу № 2323, оставлен не гр. С., а другим лицом.</a:t>
            </a:r>
            <a:endParaRPr lang="ru-RU" sz="2400" b="1" dirty="0">
              <a:solidFill>
                <a:srgbClr val="FFC000"/>
              </a:solidFill>
            </a:endParaRPr>
          </a:p>
        </p:txBody>
      </p:sp>
    </p:spTree>
    <p:extLst>
      <p:ext uri="{BB962C8B-B14F-4D97-AF65-F5344CB8AC3E}">
        <p14:creationId xmlns:p14="http://schemas.microsoft.com/office/powerpoint/2010/main" val="7035532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0244" y="404664"/>
            <a:ext cx="8280920" cy="4893647"/>
          </a:xfrm>
          <a:prstGeom prst="rect">
            <a:avLst/>
          </a:prstGeom>
        </p:spPr>
        <p:txBody>
          <a:bodyPr wrap="square">
            <a:spAutoFit/>
          </a:bodyPr>
          <a:lstStyle/>
          <a:p>
            <a:r>
              <a:rPr lang="ru-RU" sz="2400" b="1" dirty="0" smtClean="0">
                <a:solidFill>
                  <a:srgbClr val="FFC000"/>
                </a:solidFill>
              </a:rPr>
              <a:t>Решить вопрос по существу не представляется возможным. Такой вывод формулируется с обязательным объяснением причин, не позволяющих ответить на вопрос:</a:t>
            </a:r>
          </a:p>
          <a:p>
            <a:r>
              <a:rPr lang="ru-RU" sz="2400" b="1" dirty="0" smtClean="0">
                <a:solidFill>
                  <a:srgbClr val="FFC000"/>
                </a:solidFill>
              </a:rPr>
              <a:t>- из-за несопоставимости признаков в сравниваемых объектах;</a:t>
            </a:r>
          </a:p>
          <a:p>
            <a:endParaRPr lang="ru-RU" sz="2400" b="1" dirty="0" smtClean="0">
              <a:solidFill>
                <a:srgbClr val="FFC000"/>
              </a:solidFill>
            </a:endParaRPr>
          </a:p>
          <a:p>
            <a:r>
              <a:rPr lang="ru-RU" sz="2400" b="1" dirty="0" smtClean="0">
                <a:solidFill>
                  <a:srgbClr val="FFC000"/>
                </a:solidFill>
              </a:rPr>
              <a:t>Пример. Решить вопрос, не оставлен ли след пальца руки, обнаруженный на поверхности пачки сигарет L&amp;M, гр. Е., не представляется возможным по причине несопоставимости участков папиллярных узоров, отобразившихся в следе и в отпечатках пальцев рук гр. Е.: в следе отобразились папиллярные линии верхней части наружного потока, отсутствующие в отпечатках пальцев рук гр. Е., поступивших на</a:t>
            </a:r>
          </a:p>
          <a:p>
            <a:r>
              <a:rPr lang="ru-RU" sz="2400" b="1" dirty="0" smtClean="0">
                <a:solidFill>
                  <a:srgbClr val="FFC000"/>
                </a:solidFill>
              </a:rPr>
              <a:t>экспертизу.</a:t>
            </a:r>
            <a:endParaRPr lang="ru-RU" sz="2400" b="1" dirty="0">
              <a:solidFill>
                <a:srgbClr val="FFC000"/>
              </a:solidFill>
            </a:endParaRPr>
          </a:p>
        </p:txBody>
      </p:sp>
    </p:spTree>
    <p:extLst>
      <p:ext uri="{BB962C8B-B14F-4D97-AF65-F5344CB8AC3E}">
        <p14:creationId xmlns:p14="http://schemas.microsoft.com/office/powerpoint/2010/main" val="40495253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08720"/>
            <a:ext cx="8064896" cy="3416320"/>
          </a:xfrm>
          <a:prstGeom prst="rect">
            <a:avLst/>
          </a:prstGeom>
        </p:spPr>
        <p:txBody>
          <a:bodyPr wrap="square">
            <a:spAutoFit/>
          </a:bodyPr>
          <a:lstStyle/>
          <a:p>
            <a:pPr marL="342900" indent="-342900">
              <a:buFontTx/>
              <a:buChar char="-"/>
            </a:pPr>
            <a:r>
              <a:rPr lang="ru-RU" sz="2400" b="1" dirty="0" smtClean="0">
                <a:solidFill>
                  <a:srgbClr val="FFC000"/>
                </a:solidFill>
              </a:rPr>
              <a:t>в связи с невозможностью проведения сравнительного исследования из-за отсутствия образцов (или из-за их качества);</a:t>
            </a:r>
          </a:p>
          <a:p>
            <a:pPr marL="342900" indent="-342900">
              <a:buFontTx/>
              <a:buChar char="-"/>
            </a:pPr>
            <a:endParaRPr lang="ru-RU" sz="2400" b="1" dirty="0" smtClean="0">
              <a:solidFill>
                <a:srgbClr val="FFC000"/>
              </a:solidFill>
            </a:endParaRPr>
          </a:p>
          <a:p>
            <a:r>
              <a:rPr lang="ru-RU" sz="2400" b="1" dirty="0" smtClean="0">
                <a:solidFill>
                  <a:srgbClr val="FFC000"/>
                </a:solidFill>
              </a:rPr>
              <a:t>Пример. Решить вопрос, не оставлен ли след пальца руки, обнаруженный на коробке из-под конфет «Белочка» и перекопированный на отрезок </a:t>
            </a:r>
            <a:r>
              <a:rPr lang="ru-RU" sz="2400" b="1" dirty="0" err="1" smtClean="0">
                <a:solidFill>
                  <a:srgbClr val="FFC000"/>
                </a:solidFill>
              </a:rPr>
              <a:t>дактилопленки</a:t>
            </a:r>
            <a:r>
              <a:rPr lang="ru-RU" sz="2400" b="1" dirty="0" smtClean="0">
                <a:solidFill>
                  <a:srgbClr val="FFC000"/>
                </a:solidFill>
              </a:rPr>
              <a:t> размером 70×50 мм, гр. П., не представляется возможным в связи с плохим качеством отпечатка пальца указанного гр. П.</a:t>
            </a:r>
            <a:endParaRPr lang="ru-RU" sz="2400" b="1" dirty="0">
              <a:solidFill>
                <a:srgbClr val="FFC000"/>
              </a:solidFill>
            </a:endParaRPr>
          </a:p>
        </p:txBody>
      </p:sp>
    </p:spTree>
    <p:extLst>
      <p:ext uri="{BB962C8B-B14F-4D97-AF65-F5344CB8AC3E}">
        <p14:creationId xmlns:p14="http://schemas.microsoft.com/office/powerpoint/2010/main" val="14529308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764704"/>
            <a:ext cx="8280920" cy="4154984"/>
          </a:xfrm>
          <a:prstGeom prst="rect">
            <a:avLst/>
          </a:prstGeom>
        </p:spPr>
        <p:txBody>
          <a:bodyPr wrap="square">
            <a:spAutoFit/>
          </a:bodyPr>
          <a:lstStyle/>
          <a:p>
            <a:r>
              <a:rPr lang="ru-RU" sz="2400" b="1" dirty="0" smtClean="0">
                <a:solidFill>
                  <a:srgbClr val="FFC000"/>
                </a:solidFill>
              </a:rPr>
              <a:t>- из-за невозможности подтверждения результатов первичной экспертизы;</a:t>
            </a:r>
          </a:p>
          <a:p>
            <a:endParaRPr lang="ru-RU" sz="2400" b="1" dirty="0" smtClean="0">
              <a:solidFill>
                <a:srgbClr val="FFC000"/>
              </a:solidFill>
            </a:endParaRPr>
          </a:p>
          <a:p>
            <a:r>
              <a:rPr lang="ru-RU" sz="2400" b="1" dirty="0" smtClean="0">
                <a:solidFill>
                  <a:srgbClr val="FFC000"/>
                </a:solidFill>
              </a:rPr>
              <a:t>Пример. Решить вопрос, оставлен ли след пальца руки, изъятый при осмотре места происшествия по уголовному делу № 3456, гр. К., не представляется возможным в связи с существенными изменениями первоначальных свойств объекта исследования, произошедшими в промежуток времени после производства первичной экспертизы до получения объекта исполнителем при производстве повторной</a:t>
            </a:r>
          </a:p>
          <a:p>
            <a:r>
              <a:rPr lang="ru-RU" sz="2400" b="1" dirty="0" smtClean="0">
                <a:solidFill>
                  <a:srgbClr val="FFC000"/>
                </a:solidFill>
              </a:rPr>
              <a:t>экспертизы.</a:t>
            </a:r>
            <a:endParaRPr lang="ru-RU" sz="2400" b="1" dirty="0">
              <a:solidFill>
                <a:srgbClr val="FFC000"/>
              </a:solidFill>
            </a:endParaRPr>
          </a:p>
        </p:txBody>
      </p:sp>
    </p:spTree>
    <p:extLst>
      <p:ext uri="{BB962C8B-B14F-4D97-AF65-F5344CB8AC3E}">
        <p14:creationId xmlns:p14="http://schemas.microsoft.com/office/powerpoint/2010/main" val="9759286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3157" y="1268760"/>
            <a:ext cx="8208912" cy="3416320"/>
          </a:xfrm>
          <a:prstGeom prst="rect">
            <a:avLst/>
          </a:prstGeom>
        </p:spPr>
        <p:txBody>
          <a:bodyPr wrap="square">
            <a:spAutoFit/>
          </a:bodyPr>
          <a:lstStyle/>
          <a:p>
            <a:pPr marL="342900" indent="-342900">
              <a:buFontTx/>
              <a:buChar char="-"/>
            </a:pPr>
            <a:r>
              <a:rPr lang="ru-RU" sz="2400" b="1" dirty="0" smtClean="0">
                <a:solidFill>
                  <a:srgbClr val="FFC000"/>
                </a:solidFill>
              </a:rPr>
              <a:t>по причинам организационно-методического характера: отсутствие специальной техники или средств, необходимых для решения вопроса; </a:t>
            </a:r>
          </a:p>
          <a:p>
            <a:r>
              <a:rPr lang="ru-RU" sz="2400" b="1" dirty="0" smtClean="0">
                <a:solidFill>
                  <a:srgbClr val="FFC000"/>
                </a:solidFill>
              </a:rPr>
              <a:t>отсутствие необходимой методики или </a:t>
            </a:r>
            <a:r>
              <a:rPr lang="ru-RU" sz="2400" b="1" dirty="0" err="1" smtClean="0">
                <a:solidFill>
                  <a:srgbClr val="FFC000"/>
                </a:solidFill>
              </a:rPr>
              <a:t>невладение</a:t>
            </a:r>
            <a:r>
              <a:rPr lang="ru-RU" sz="2400" b="1" dirty="0" smtClean="0">
                <a:solidFill>
                  <a:srgbClr val="FFC000"/>
                </a:solidFill>
              </a:rPr>
              <a:t> ею экс-</a:t>
            </a:r>
          </a:p>
          <a:p>
            <a:r>
              <a:rPr lang="ru-RU" sz="2400" b="1" dirty="0" smtClean="0">
                <a:solidFill>
                  <a:srgbClr val="FFC000"/>
                </a:solidFill>
              </a:rPr>
              <a:t>пертом; </a:t>
            </a:r>
          </a:p>
          <a:p>
            <a:r>
              <a:rPr lang="ru-RU" sz="2400" b="1" dirty="0" smtClean="0">
                <a:solidFill>
                  <a:srgbClr val="FFC000"/>
                </a:solidFill>
              </a:rPr>
              <a:t>решение вопроса выходит за рамки компетенции эксперта;</a:t>
            </a:r>
          </a:p>
          <a:p>
            <a:r>
              <a:rPr lang="ru-RU" sz="2400" b="1" dirty="0" err="1" smtClean="0">
                <a:solidFill>
                  <a:srgbClr val="FFC000"/>
                </a:solidFill>
              </a:rPr>
              <a:t>непредоставление</a:t>
            </a:r>
            <a:r>
              <a:rPr lang="ru-RU" sz="2400" b="1" dirty="0" smtClean="0">
                <a:solidFill>
                  <a:srgbClr val="FFC000"/>
                </a:solidFill>
              </a:rPr>
              <a:t> следователем по письменному запросу эксперта дополнительных образцов, необходимых эксперту для решения поставленного вопроса.</a:t>
            </a:r>
            <a:endParaRPr lang="ru-RU" sz="2400" b="1" dirty="0">
              <a:solidFill>
                <a:srgbClr val="FFC000"/>
              </a:solidFill>
            </a:endParaRPr>
          </a:p>
        </p:txBody>
      </p:sp>
    </p:spTree>
    <p:extLst>
      <p:ext uri="{BB962C8B-B14F-4D97-AF65-F5344CB8AC3E}">
        <p14:creationId xmlns:p14="http://schemas.microsoft.com/office/powerpoint/2010/main" val="4453666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7513" y="404664"/>
            <a:ext cx="7992888" cy="830997"/>
          </a:xfrm>
          <a:prstGeom prst="rect">
            <a:avLst/>
          </a:prstGeom>
        </p:spPr>
        <p:txBody>
          <a:bodyPr wrap="square">
            <a:spAutoFit/>
          </a:bodyPr>
          <a:lstStyle/>
          <a:p>
            <a:pPr algn="ctr"/>
            <a:r>
              <a:rPr lang="ru-RU" sz="2400" b="1" dirty="0" smtClean="0">
                <a:solidFill>
                  <a:srgbClr val="FFC000"/>
                </a:solidFill>
              </a:rPr>
              <a:t>ОПРЕДЕЛЕНИЕ РУКИ И ПАЛЬЦЕВ ПО ОСТАВЛЕННЫМ СЛЕДАМ</a:t>
            </a:r>
            <a:endParaRPr lang="ru-RU" sz="2400" b="1" dirty="0">
              <a:solidFill>
                <a:srgbClr val="FFC000"/>
              </a:solidFill>
            </a:endParaRPr>
          </a:p>
        </p:txBody>
      </p:sp>
      <p:sp>
        <p:nvSpPr>
          <p:cNvPr id="3" name="Прямоугольник 2"/>
          <p:cNvSpPr/>
          <p:nvPr/>
        </p:nvSpPr>
        <p:spPr>
          <a:xfrm>
            <a:off x="640160" y="2348880"/>
            <a:ext cx="7920880" cy="2308324"/>
          </a:xfrm>
          <a:prstGeom prst="rect">
            <a:avLst/>
          </a:prstGeom>
        </p:spPr>
        <p:txBody>
          <a:bodyPr wrap="square">
            <a:spAutoFit/>
          </a:bodyPr>
          <a:lstStyle/>
          <a:p>
            <a:pPr algn="ctr"/>
            <a:r>
              <a:rPr lang="ru-RU" sz="2400" b="1" dirty="0" smtClean="0">
                <a:solidFill>
                  <a:srgbClr val="FFC000"/>
                </a:solidFill>
              </a:rPr>
              <a:t>Экспертная задача</a:t>
            </a:r>
          </a:p>
          <a:p>
            <a:pPr algn="ctr"/>
            <a:endParaRPr lang="ru-RU" sz="2400" b="1" dirty="0" smtClean="0">
              <a:solidFill>
                <a:srgbClr val="FFC000"/>
              </a:solidFill>
            </a:endParaRPr>
          </a:p>
          <a:p>
            <a:r>
              <a:rPr lang="ru-RU" sz="2400" b="1" dirty="0" smtClean="0">
                <a:solidFill>
                  <a:srgbClr val="FFC000"/>
                </a:solidFill>
              </a:rPr>
              <a:t>Определение руки и пальцев, оставивших следы.</a:t>
            </a:r>
          </a:p>
          <a:p>
            <a:endParaRPr lang="ru-RU" sz="2400" b="1" dirty="0" smtClean="0">
              <a:solidFill>
                <a:srgbClr val="FFC000"/>
              </a:solidFill>
            </a:endParaRPr>
          </a:p>
          <a:p>
            <a:pPr algn="ctr"/>
            <a:r>
              <a:rPr lang="ru-RU" sz="2400" b="1" dirty="0" smtClean="0">
                <a:solidFill>
                  <a:srgbClr val="FFC000"/>
                </a:solidFill>
              </a:rPr>
              <a:t>Объекты исследования</a:t>
            </a:r>
          </a:p>
          <a:p>
            <a:r>
              <a:rPr lang="ru-RU" sz="2400" b="1" dirty="0" smtClean="0">
                <a:solidFill>
                  <a:srgbClr val="FFC000"/>
                </a:solidFill>
              </a:rPr>
              <a:t>Следы рук.</a:t>
            </a:r>
            <a:endParaRPr lang="ru-RU" sz="2400" b="1" dirty="0">
              <a:solidFill>
                <a:srgbClr val="FFC000"/>
              </a:solidFill>
            </a:endParaRPr>
          </a:p>
        </p:txBody>
      </p:sp>
    </p:spTree>
    <p:extLst>
      <p:ext uri="{BB962C8B-B14F-4D97-AF65-F5344CB8AC3E}">
        <p14:creationId xmlns:p14="http://schemas.microsoft.com/office/powerpoint/2010/main" val="27472881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8575" y="980728"/>
            <a:ext cx="8064896" cy="4154984"/>
          </a:xfrm>
          <a:prstGeom prst="rect">
            <a:avLst/>
          </a:prstGeom>
        </p:spPr>
        <p:txBody>
          <a:bodyPr wrap="square">
            <a:spAutoFit/>
          </a:bodyPr>
          <a:lstStyle/>
          <a:p>
            <a:pPr algn="ctr"/>
            <a:r>
              <a:rPr lang="ru-RU" sz="2400" b="1" dirty="0" err="1" smtClean="0">
                <a:solidFill>
                  <a:srgbClr val="FFC000"/>
                </a:solidFill>
              </a:rPr>
              <a:t>Cущность</a:t>
            </a:r>
            <a:r>
              <a:rPr lang="ru-RU" sz="2400" b="1" dirty="0" smtClean="0">
                <a:solidFill>
                  <a:srgbClr val="FFC000"/>
                </a:solidFill>
              </a:rPr>
              <a:t> методики</a:t>
            </a:r>
          </a:p>
          <a:p>
            <a:pPr algn="ctr"/>
            <a:endParaRPr lang="ru-RU" sz="2400" b="1" dirty="0" smtClean="0">
              <a:solidFill>
                <a:srgbClr val="FFC000"/>
              </a:solidFill>
            </a:endParaRPr>
          </a:p>
          <a:p>
            <a:r>
              <a:rPr lang="ru-RU" sz="2400" b="1" dirty="0" smtClean="0">
                <a:solidFill>
                  <a:srgbClr val="FFC000"/>
                </a:solidFill>
              </a:rPr>
              <a:t>Установление и оценка признаков, позволяющих определить руку и пальцы по оставленным следам:</a:t>
            </a:r>
          </a:p>
          <a:p>
            <a:r>
              <a:rPr lang="ru-RU" sz="2400" b="1" dirty="0" smtClean="0">
                <a:solidFill>
                  <a:srgbClr val="FFC000"/>
                </a:solidFill>
              </a:rPr>
              <a:t>- место расположения следов рук на поверхности объекта;</a:t>
            </a:r>
          </a:p>
          <a:p>
            <a:r>
              <a:rPr lang="ru-RU" sz="2400" b="1" dirty="0" smtClean="0">
                <a:solidFill>
                  <a:srgbClr val="FFC000"/>
                </a:solidFill>
              </a:rPr>
              <a:t>- взаимное расположение следов пальцев рук;</a:t>
            </a:r>
          </a:p>
          <a:p>
            <a:r>
              <a:rPr lang="ru-RU" sz="2400" b="1" dirty="0" smtClean="0">
                <a:solidFill>
                  <a:srgbClr val="FFC000"/>
                </a:solidFill>
              </a:rPr>
              <a:t>- контуры следов – их форма и размеры;</a:t>
            </a:r>
          </a:p>
          <a:p>
            <a:r>
              <a:rPr lang="ru-RU" sz="2400" b="1" dirty="0" smtClean="0">
                <a:solidFill>
                  <a:srgbClr val="FFC000"/>
                </a:solidFill>
              </a:rPr>
              <a:t>- направления папиллярных линий во внутреннем и наружном рисунках отображенного в следе узора;</a:t>
            </a:r>
          </a:p>
          <a:p>
            <a:r>
              <a:rPr lang="ru-RU" sz="2400" b="1" dirty="0" smtClean="0">
                <a:solidFill>
                  <a:srgbClr val="FFC000"/>
                </a:solidFill>
              </a:rPr>
              <a:t>- наклон оси папиллярного узора;</a:t>
            </a:r>
          </a:p>
          <a:p>
            <a:r>
              <a:rPr lang="ru-RU" sz="2400" b="1" dirty="0" smtClean="0">
                <a:solidFill>
                  <a:srgbClr val="FFC000"/>
                </a:solidFill>
              </a:rPr>
              <a:t>- особенности рельефа строения ладони.</a:t>
            </a:r>
            <a:endParaRPr lang="ru-RU" sz="2400" b="1" dirty="0">
              <a:solidFill>
                <a:srgbClr val="FFC000"/>
              </a:solidFill>
            </a:endParaRPr>
          </a:p>
        </p:txBody>
      </p:sp>
    </p:spTree>
    <p:extLst>
      <p:ext uri="{BB962C8B-B14F-4D97-AF65-F5344CB8AC3E}">
        <p14:creationId xmlns:p14="http://schemas.microsoft.com/office/powerpoint/2010/main" val="35653348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4345"/>
            <a:ext cx="8280920" cy="5262979"/>
          </a:xfrm>
          <a:prstGeom prst="rect">
            <a:avLst/>
          </a:prstGeom>
        </p:spPr>
        <p:txBody>
          <a:bodyPr wrap="square">
            <a:spAutoFit/>
          </a:bodyPr>
          <a:lstStyle/>
          <a:p>
            <a:pPr algn="ctr"/>
            <a:r>
              <a:rPr lang="ru-RU" sz="2400" b="1" dirty="0" smtClean="0">
                <a:solidFill>
                  <a:srgbClr val="FFC000"/>
                </a:solidFill>
              </a:rPr>
              <a:t>Совокупность признаков, характеризующих объекты</a:t>
            </a:r>
          </a:p>
          <a:p>
            <a:endParaRPr lang="ru-RU" sz="2400" b="1" dirty="0" smtClean="0">
              <a:solidFill>
                <a:srgbClr val="FFC000"/>
              </a:solidFill>
            </a:endParaRPr>
          </a:p>
          <a:p>
            <a:r>
              <a:rPr lang="ru-RU" sz="2400" b="1" dirty="0" smtClean="0">
                <a:solidFill>
                  <a:srgbClr val="FFC000"/>
                </a:solidFill>
              </a:rPr>
              <a:t>В зависимости от механизма </a:t>
            </a:r>
            <a:r>
              <a:rPr lang="ru-RU" sz="2400" b="1" dirty="0" err="1" smtClean="0">
                <a:solidFill>
                  <a:srgbClr val="FFC000"/>
                </a:solidFill>
              </a:rPr>
              <a:t>следообразования</a:t>
            </a:r>
            <a:r>
              <a:rPr lang="ru-RU" sz="2400" b="1" dirty="0" smtClean="0">
                <a:solidFill>
                  <a:srgbClr val="FFC000"/>
                </a:solidFill>
              </a:rPr>
              <a:t> следы рук классифицируются следующим образом:</a:t>
            </a:r>
          </a:p>
          <a:p>
            <a:r>
              <a:rPr lang="ru-RU" sz="2400" b="1" dirty="0" smtClean="0">
                <a:solidFill>
                  <a:srgbClr val="FFC000"/>
                </a:solidFill>
              </a:rPr>
              <a:t>- следы захвата (сжатия, скручивания) образуются </a:t>
            </a:r>
            <a:r>
              <a:rPr lang="ru-RU" sz="2400" b="1" dirty="0" err="1" smtClean="0">
                <a:solidFill>
                  <a:srgbClr val="FFC000"/>
                </a:solidFill>
              </a:rPr>
              <a:t>сгибательным</a:t>
            </a:r>
            <a:r>
              <a:rPr lang="ru-RU" sz="2400" b="1" dirty="0" smtClean="0">
                <a:solidFill>
                  <a:srgbClr val="FFC000"/>
                </a:solidFill>
              </a:rPr>
              <a:t> движением кисти руки, при котором в большинстве случаев большой палец противопоставляется остальным, а его основание в следах противоположно основаниям других пальцев;</a:t>
            </a:r>
          </a:p>
          <a:p>
            <a:r>
              <a:rPr lang="ru-RU" sz="2400" b="1" dirty="0" smtClean="0">
                <a:solidFill>
                  <a:srgbClr val="FFC000"/>
                </a:solidFill>
              </a:rPr>
              <a:t>- следы нажима (давления) образуются при перемещении громоздких или тяжелых предметов, а также при склеивании, при опоре рукой, не согнутой кистью руки, а всей ладонью, отдельными пальцами или кулаком.</a:t>
            </a:r>
          </a:p>
          <a:p>
            <a:r>
              <a:rPr lang="ru-RU" sz="2400" b="1" dirty="0" smtClean="0">
                <a:solidFill>
                  <a:srgbClr val="FFC000"/>
                </a:solidFill>
              </a:rPr>
              <a:t>Разновидности следов нажима – следы удара и толкания.</a:t>
            </a:r>
            <a:endParaRPr lang="ru-RU" sz="2400" b="1" dirty="0">
              <a:solidFill>
                <a:srgbClr val="FFC000"/>
              </a:solidFill>
            </a:endParaRPr>
          </a:p>
        </p:txBody>
      </p:sp>
    </p:spTree>
    <p:extLst>
      <p:ext uri="{BB962C8B-B14F-4D97-AF65-F5344CB8AC3E}">
        <p14:creationId xmlns:p14="http://schemas.microsoft.com/office/powerpoint/2010/main" val="22941756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136339"/>
            <a:ext cx="7992888" cy="2308324"/>
          </a:xfrm>
          <a:prstGeom prst="rect">
            <a:avLst/>
          </a:prstGeom>
        </p:spPr>
        <p:txBody>
          <a:bodyPr wrap="square">
            <a:spAutoFit/>
          </a:bodyPr>
          <a:lstStyle/>
          <a:p>
            <a:r>
              <a:rPr lang="ru-RU" sz="2400" b="1" dirty="0" smtClean="0">
                <a:solidFill>
                  <a:srgbClr val="FFC000"/>
                </a:solidFill>
              </a:rPr>
              <a:t>Следы рук бывают статические и динамические.</a:t>
            </a:r>
          </a:p>
          <a:p>
            <a:r>
              <a:rPr lang="ru-RU" sz="2400" b="1" dirty="0" smtClean="0">
                <a:solidFill>
                  <a:srgbClr val="FFC000"/>
                </a:solidFill>
              </a:rPr>
              <a:t>Динамические следы для идентификации личности обычно непригодны.</a:t>
            </a:r>
          </a:p>
          <a:p>
            <a:r>
              <a:rPr lang="ru-RU" sz="2400" b="1" dirty="0" smtClean="0">
                <a:solidFill>
                  <a:srgbClr val="FFC000"/>
                </a:solidFill>
              </a:rPr>
              <a:t>В зависимости от количества следов пальцев рук, участвующих в конкретном механизме </a:t>
            </a:r>
            <a:r>
              <a:rPr lang="ru-RU" sz="2400" b="1" dirty="0" err="1" smtClean="0">
                <a:solidFill>
                  <a:srgbClr val="FFC000"/>
                </a:solidFill>
              </a:rPr>
              <a:t>следообразования</a:t>
            </a:r>
            <a:r>
              <a:rPr lang="ru-RU" sz="2400" b="1" dirty="0" smtClean="0">
                <a:solidFill>
                  <a:srgbClr val="FFC000"/>
                </a:solidFill>
              </a:rPr>
              <a:t>, они подразделяются на групповые и одиночные.</a:t>
            </a:r>
            <a:endParaRPr lang="ru-RU" sz="2400" b="1" dirty="0">
              <a:solidFill>
                <a:srgbClr val="FFC000"/>
              </a:solidFill>
            </a:endParaRPr>
          </a:p>
        </p:txBody>
      </p:sp>
    </p:spTree>
    <p:extLst>
      <p:ext uri="{BB962C8B-B14F-4D97-AF65-F5344CB8AC3E}">
        <p14:creationId xmlns:p14="http://schemas.microsoft.com/office/powerpoint/2010/main" val="3749461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352928" cy="1200329"/>
          </a:xfrm>
          <a:prstGeom prst="rect">
            <a:avLst/>
          </a:prstGeom>
        </p:spPr>
        <p:txBody>
          <a:bodyPr wrap="square">
            <a:spAutoFit/>
          </a:bodyPr>
          <a:lstStyle/>
          <a:p>
            <a:pPr algn="ctr"/>
            <a:r>
              <a:rPr lang="ru-RU" sz="2400" b="1" dirty="0" smtClean="0">
                <a:solidFill>
                  <a:srgbClr val="FFC000"/>
                </a:solidFill>
              </a:rPr>
              <a:t>Последовательность действий эксперта</a:t>
            </a:r>
          </a:p>
          <a:p>
            <a:pPr algn="ctr"/>
            <a:r>
              <a:rPr lang="ru-RU" sz="2400" b="1" dirty="0" smtClean="0">
                <a:solidFill>
                  <a:srgbClr val="FFC000"/>
                </a:solidFill>
              </a:rPr>
              <a:t>Раздельное детальное исследование общих и частных</a:t>
            </a:r>
          </a:p>
          <a:p>
            <a:pPr algn="ctr"/>
            <a:r>
              <a:rPr lang="ru-RU" sz="2400" b="1" dirty="0" smtClean="0">
                <a:solidFill>
                  <a:srgbClr val="FFC000"/>
                </a:solidFill>
              </a:rPr>
              <a:t>признаков каждого объекта экспертизы</a:t>
            </a:r>
            <a:endParaRPr lang="ru-RU" sz="2400" b="1" dirty="0">
              <a:solidFill>
                <a:srgbClr val="FFC000"/>
              </a:solidFill>
            </a:endParaRPr>
          </a:p>
        </p:txBody>
      </p:sp>
      <p:sp>
        <p:nvSpPr>
          <p:cNvPr id="3" name="Прямоугольник 2"/>
          <p:cNvSpPr/>
          <p:nvPr/>
        </p:nvSpPr>
        <p:spPr>
          <a:xfrm>
            <a:off x="323528" y="1988840"/>
            <a:ext cx="8280920" cy="3416320"/>
          </a:xfrm>
          <a:prstGeom prst="rect">
            <a:avLst/>
          </a:prstGeom>
        </p:spPr>
        <p:txBody>
          <a:bodyPr wrap="square">
            <a:spAutoFit/>
          </a:bodyPr>
          <a:lstStyle/>
          <a:p>
            <a:r>
              <a:rPr lang="ru-RU" sz="2400" b="1" dirty="0" smtClean="0">
                <a:solidFill>
                  <a:srgbClr val="FFC000"/>
                </a:solidFill>
              </a:rPr>
              <a:t>Анализ следа начинается с изучения отобразившихся в нем общих признаков папиллярного узора.</a:t>
            </a:r>
          </a:p>
          <a:p>
            <a:r>
              <a:rPr lang="ru-RU" sz="2400" b="1" dirty="0" smtClean="0">
                <a:solidFill>
                  <a:srgbClr val="FFC000"/>
                </a:solidFill>
              </a:rPr>
              <a:t>На основании изучения формы, размера следа, направления по</a:t>
            </a:r>
          </a:p>
          <a:p>
            <a:r>
              <a:rPr lang="ru-RU" sz="2400" b="1" dirty="0" smtClean="0">
                <a:solidFill>
                  <a:srgbClr val="FFC000"/>
                </a:solidFill>
              </a:rPr>
              <a:t>токов папиллярных линий, особенностей строения центра, наличия (отсутствия) дельт и их взаимного расположения определяют, каким участком ладони или пальца руки оставлен след. По отобразившейся в следе центральной части папиллярного узора определяют, к какому</a:t>
            </a:r>
          </a:p>
          <a:p>
            <a:r>
              <a:rPr lang="ru-RU" sz="2400" b="1" dirty="0" smtClean="0">
                <a:solidFill>
                  <a:srgbClr val="FFC000"/>
                </a:solidFill>
              </a:rPr>
              <a:t>классификационному типу и виду он относится. </a:t>
            </a:r>
            <a:endParaRPr lang="ru-RU" sz="2400" b="1" dirty="0">
              <a:solidFill>
                <a:srgbClr val="FFC000"/>
              </a:solidFill>
            </a:endParaRPr>
          </a:p>
        </p:txBody>
      </p:sp>
    </p:spTree>
    <p:extLst>
      <p:ext uri="{BB962C8B-B14F-4D97-AF65-F5344CB8AC3E}">
        <p14:creationId xmlns:p14="http://schemas.microsoft.com/office/powerpoint/2010/main" val="1658656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5362" y="751344"/>
            <a:ext cx="7992888" cy="3046988"/>
          </a:xfrm>
          <a:prstGeom prst="rect">
            <a:avLst/>
          </a:prstGeom>
        </p:spPr>
        <p:txBody>
          <a:bodyPr wrap="square">
            <a:spAutoFit/>
          </a:bodyPr>
          <a:lstStyle/>
          <a:p>
            <a:pPr algn="ctr"/>
            <a:r>
              <a:rPr lang="ru-RU" sz="2400" b="1" dirty="0" smtClean="0">
                <a:solidFill>
                  <a:srgbClr val="FFC000"/>
                </a:solidFill>
              </a:rPr>
              <a:t>Оборудование и материалы</a:t>
            </a:r>
          </a:p>
          <a:p>
            <a:endParaRPr lang="ru-RU" sz="2400" b="1" dirty="0" smtClean="0">
              <a:solidFill>
                <a:srgbClr val="FFC000"/>
              </a:solidFill>
            </a:endParaRPr>
          </a:p>
          <a:p>
            <a:r>
              <a:rPr lang="ru-RU" sz="2400" b="1" dirty="0" smtClean="0">
                <a:solidFill>
                  <a:srgbClr val="FFC000"/>
                </a:solidFill>
              </a:rPr>
              <a:t>Оптические приборы (дактилоскопические лупы, микроскопы).</a:t>
            </a:r>
          </a:p>
          <a:p>
            <a:r>
              <a:rPr lang="ru-RU" sz="2400" b="1" dirty="0" smtClean="0">
                <a:solidFill>
                  <a:srgbClr val="FFC000"/>
                </a:solidFill>
              </a:rPr>
              <a:t>Транспортиры, линейки.</a:t>
            </a:r>
          </a:p>
          <a:p>
            <a:r>
              <a:rPr lang="ru-RU" sz="2400" b="1" dirty="0" smtClean="0">
                <a:solidFill>
                  <a:srgbClr val="FFC000"/>
                </a:solidFill>
              </a:rPr>
              <a:t>Циркули-измерители.</a:t>
            </a:r>
          </a:p>
          <a:p>
            <a:r>
              <a:rPr lang="ru-RU" sz="2400" b="1" dirty="0" smtClean="0">
                <a:solidFill>
                  <a:srgbClr val="FFC000"/>
                </a:solidFill>
              </a:rPr>
              <a:t>Средства фиксации (фотоаппаратура, компьютеры, оргтехника).</a:t>
            </a:r>
            <a:endParaRPr lang="ru-RU" sz="2400" b="1" dirty="0">
              <a:solidFill>
                <a:srgbClr val="FFC000"/>
              </a:solidFill>
            </a:endParaRPr>
          </a:p>
        </p:txBody>
      </p:sp>
    </p:spTree>
    <p:extLst>
      <p:ext uri="{BB962C8B-B14F-4D97-AF65-F5344CB8AC3E}">
        <p14:creationId xmlns:p14="http://schemas.microsoft.com/office/powerpoint/2010/main" val="19044705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1524" y="908720"/>
            <a:ext cx="8136904" cy="3785652"/>
          </a:xfrm>
          <a:prstGeom prst="rect">
            <a:avLst/>
          </a:prstGeom>
        </p:spPr>
        <p:txBody>
          <a:bodyPr wrap="square">
            <a:spAutoFit/>
          </a:bodyPr>
          <a:lstStyle/>
          <a:p>
            <a:pPr algn="ctr"/>
            <a:r>
              <a:rPr lang="ru-RU" sz="2400" b="1" dirty="0" smtClean="0">
                <a:solidFill>
                  <a:srgbClr val="FFC000"/>
                </a:solidFill>
              </a:rPr>
              <a:t>Последовательность действий эксперта</a:t>
            </a:r>
          </a:p>
          <a:p>
            <a:pPr algn="ctr"/>
            <a:endParaRPr lang="ru-RU" sz="2400" b="1" dirty="0" smtClean="0">
              <a:solidFill>
                <a:srgbClr val="FFC000"/>
              </a:solidFill>
            </a:endParaRPr>
          </a:p>
          <a:p>
            <a:r>
              <a:rPr lang="ru-RU" sz="2400" b="1" dirty="0" smtClean="0">
                <a:solidFill>
                  <a:srgbClr val="FFC000"/>
                </a:solidFill>
              </a:rPr>
              <a:t>При решении вопроса, какой рукой и каким пальцем оставлены следы, необходимо проанализировать и изучить следующие признаки:</a:t>
            </a:r>
          </a:p>
          <a:p>
            <a:r>
              <a:rPr lang="ru-RU" sz="2400" b="1" dirty="0" smtClean="0">
                <a:solidFill>
                  <a:srgbClr val="FFC000"/>
                </a:solidFill>
              </a:rPr>
              <a:t>- расположение следов на поверхности предмета (топографические признаки);</a:t>
            </a:r>
          </a:p>
          <a:p>
            <a:r>
              <a:rPr lang="ru-RU" sz="2400" b="1" dirty="0" smtClean="0">
                <a:solidFill>
                  <a:srgbClr val="FFC000"/>
                </a:solidFill>
              </a:rPr>
              <a:t>- взаимное расположение следов;</a:t>
            </a:r>
          </a:p>
          <a:p>
            <a:r>
              <a:rPr lang="ru-RU" sz="2400" b="1" dirty="0" smtClean="0">
                <a:solidFill>
                  <a:srgbClr val="FFC000"/>
                </a:solidFill>
              </a:rPr>
              <a:t>- форма и размер следов (контурные признаки);</a:t>
            </a:r>
          </a:p>
          <a:p>
            <a:r>
              <a:rPr lang="ru-RU" sz="2400" b="1" dirty="0" smtClean="0">
                <a:solidFill>
                  <a:srgbClr val="FFC000"/>
                </a:solidFill>
              </a:rPr>
              <a:t>- строение папиллярного узора.</a:t>
            </a:r>
            <a:endParaRPr lang="ru-RU" sz="2400" b="1" dirty="0">
              <a:solidFill>
                <a:srgbClr val="FFC000"/>
              </a:solidFill>
            </a:endParaRPr>
          </a:p>
        </p:txBody>
      </p:sp>
    </p:spTree>
    <p:extLst>
      <p:ext uri="{BB962C8B-B14F-4D97-AF65-F5344CB8AC3E}">
        <p14:creationId xmlns:p14="http://schemas.microsoft.com/office/powerpoint/2010/main" val="37779457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3423" y="908720"/>
            <a:ext cx="8280920" cy="2677656"/>
          </a:xfrm>
          <a:prstGeom prst="rect">
            <a:avLst/>
          </a:prstGeom>
        </p:spPr>
        <p:txBody>
          <a:bodyPr wrap="square">
            <a:spAutoFit/>
          </a:bodyPr>
          <a:lstStyle/>
          <a:p>
            <a:r>
              <a:rPr lang="ru-RU" sz="2400" b="1" dirty="0" smtClean="0">
                <a:solidFill>
                  <a:srgbClr val="FFC000"/>
                </a:solidFill>
              </a:rPr>
              <a:t>Определению, какой рукой и какими пальцами оставлены следы, предшествует исследование строения папиллярного узора в групповых и в одиночных следах. В некоторых случаях строение рисунка папиллярного узора прямо ориентирует на то, какой рукой и какими пальцами оставлены следы. </a:t>
            </a:r>
          </a:p>
          <a:p>
            <a:endParaRPr lang="ru-RU" sz="2400" b="1" dirty="0">
              <a:solidFill>
                <a:srgbClr val="FFC000"/>
              </a:solidFill>
            </a:endParaRPr>
          </a:p>
          <a:p>
            <a:r>
              <a:rPr lang="ru-RU" sz="2400" b="1" dirty="0" smtClean="0">
                <a:solidFill>
                  <a:srgbClr val="FFC000"/>
                </a:solidFill>
              </a:rPr>
              <a:t>С этой целью изучаются следующие признаки</a:t>
            </a:r>
            <a:r>
              <a:rPr lang="en-US" sz="2400" b="1" dirty="0" smtClean="0">
                <a:solidFill>
                  <a:srgbClr val="FFC000"/>
                </a:solidFill>
              </a:rPr>
              <a:t>:</a:t>
            </a:r>
            <a:endParaRPr lang="ru-RU" sz="2400" b="1" dirty="0">
              <a:solidFill>
                <a:srgbClr val="FFC000"/>
              </a:solidFill>
            </a:endParaRPr>
          </a:p>
        </p:txBody>
      </p:sp>
      <p:sp>
        <p:nvSpPr>
          <p:cNvPr id="3" name="Прямоугольник 2"/>
          <p:cNvSpPr/>
          <p:nvPr/>
        </p:nvSpPr>
        <p:spPr>
          <a:xfrm>
            <a:off x="423423" y="3846239"/>
            <a:ext cx="8181025" cy="830997"/>
          </a:xfrm>
          <a:prstGeom prst="rect">
            <a:avLst/>
          </a:prstGeom>
        </p:spPr>
        <p:txBody>
          <a:bodyPr wrap="square">
            <a:spAutoFit/>
          </a:bodyPr>
          <a:lstStyle/>
          <a:p>
            <a:r>
              <a:rPr lang="en-US" sz="2400" b="1" dirty="0" smtClean="0">
                <a:solidFill>
                  <a:srgbClr val="FFC000"/>
                </a:solidFill>
              </a:rPr>
              <a:t>- </a:t>
            </a:r>
            <a:r>
              <a:rPr lang="ru-RU" sz="2400" b="1" dirty="0" smtClean="0">
                <a:solidFill>
                  <a:srgbClr val="FFC000"/>
                </a:solidFill>
              </a:rPr>
              <a:t>Относительное направление (наклон) оси папиллярного узора</a:t>
            </a:r>
            <a:r>
              <a:rPr lang="en-US" sz="2400" b="1" dirty="0">
                <a:solidFill>
                  <a:srgbClr val="FFC000"/>
                </a:solidFill>
              </a:rPr>
              <a:t>;</a:t>
            </a:r>
            <a:endParaRPr lang="ru-RU" sz="2400" b="1" dirty="0">
              <a:solidFill>
                <a:srgbClr val="FFC000"/>
              </a:solidFill>
            </a:endParaRPr>
          </a:p>
        </p:txBody>
      </p:sp>
      <p:sp>
        <p:nvSpPr>
          <p:cNvPr id="4" name="Прямоугольник 3"/>
          <p:cNvSpPr/>
          <p:nvPr/>
        </p:nvSpPr>
        <p:spPr>
          <a:xfrm>
            <a:off x="423423" y="4725144"/>
            <a:ext cx="8181025" cy="830997"/>
          </a:xfrm>
          <a:prstGeom prst="rect">
            <a:avLst/>
          </a:prstGeom>
        </p:spPr>
        <p:txBody>
          <a:bodyPr wrap="square">
            <a:spAutoFit/>
          </a:bodyPr>
          <a:lstStyle/>
          <a:p>
            <a:r>
              <a:rPr lang="en-US" sz="2400" b="1" dirty="0" smtClean="0">
                <a:solidFill>
                  <a:srgbClr val="FFC000"/>
                </a:solidFill>
              </a:rPr>
              <a:t>- </a:t>
            </a:r>
            <a:r>
              <a:rPr lang="ru-RU" sz="2400" b="1" dirty="0" smtClean="0">
                <a:solidFill>
                  <a:srgbClr val="FFC000"/>
                </a:solidFill>
              </a:rPr>
              <a:t>Относительное направление папиллярных линий</a:t>
            </a:r>
          </a:p>
          <a:p>
            <a:r>
              <a:rPr lang="ru-RU" sz="2400" b="1" dirty="0" smtClean="0">
                <a:solidFill>
                  <a:srgbClr val="FFC000"/>
                </a:solidFill>
              </a:rPr>
              <a:t>внутреннего потока (центра) папиллярного узора</a:t>
            </a:r>
            <a:r>
              <a:rPr lang="en-US" sz="2400" b="1" dirty="0" smtClean="0">
                <a:solidFill>
                  <a:srgbClr val="FFC000"/>
                </a:solidFill>
              </a:rPr>
              <a:t>;</a:t>
            </a:r>
            <a:endParaRPr lang="ru-RU" sz="2400" b="1" dirty="0">
              <a:solidFill>
                <a:srgbClr val="FFC000"/>
              </a:solidFill>
            </a:endParaRPr>
          </a:p>
        </p:txBody>
      </p:sp>
    </p:spTree>
    <p:extLst>
      <p:ext uri="{BB962C8B-B14F-4D97-AF65-F5344CB8AC3E}">
        <p14:creationId xmlns:p14="http://schemas.microsoft.com/office/powerpoint/2010/main" val="37126899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705" y="476672"/>
            <a:ext cx="8424936" cy="830997"/>
          </a:xfrm>
          <a:prstGeom prst="rect">
            <a:avLst/>
          </a:prstGeom>
        </p:spPr>
        <p:txBody>
          <a:bodyPr wrap="square">
            <a:spAutoFit/>
          </a:bodyPr>
          <a:lstStyle/>
          <a:p>
            <a:r>
              <a:rPr lang="en-US" sz="2400" b="1" dirty="0" smtClean="0">
                <a:solidFill>
                  <a:srgbClr val="FFC000"/>
                </a:solidFill>
              </a:rPr>
              <a:t>- </a:t>
            </a:r>
            <a:r>
              <a:rPr lang="ru-RU" sz="2400" b="1" dirty="0" smtClean="0">
                <a:solidFill>
                  <a:srgbClr val="FFC000"/>
                </a:solidFill>
              </a:rPr>
              <a:t>Относительное размещение центрального рисунка</a:t>
            </a:r>
          </a:p>
          <a:p>
            <a:r>
              <a:rPr lang="ru-RU" sz="2400" b="1" dirty="0" smtClean="0">
                <a:solidFill>
                  <a:srgbClr val="FFC000"/>
                </a:solidFill>
              </a:rPr>
              <a:t>внутреннего потока папиллярного узора</a:t>
            </a:r>
            <a:r>
              <a:rPr lang="en-US" sz="2400" b="1" dirty="0" smtClean="0">
                <a:solidFill>
                  <a:srgbClr val="FFC000"/>
                </a:solidFill>
              </a:rPr>
              <a:t>;</a:t>
            </a:r>
            <a:endParaRPr lang="ru-RU" sz="2400" b="1" dirty="0">
              <a:solidFill>
                <a:srgbClr val="FFC000"/>
              </a:solidFill>
            </a:endParaRPr>
          </a:p>
        </p:txBody>
      </p:sp>
      <p:sp>
        <p:nvSpPr>
          <p:cNvPr id="3" name="Прямоугольник 2"/>
          <p:cNvSpPr/>
          <p:nvPr/>
        </p:nvSpPr>
        <p:spPr>
          <a:xfrm>
            <a:off x="290706" y="1628800"/>
            <a:ext cx="8424935" cy="830997"/>
          </a:xfrm>
          <a:prstGeom prst="rect">
            <a:avLst/>
          </a:prstGeom>
        </p:spPr>
        <p:txBody>
          <a:bodyPr wrap="square">
            <a:spAutoFit/>
          </a:bodyPr>
          <a:lstStyle/>
          <a:p>
            <a:r>
              <a:rPr lang="ru-RU" sz="2400" b="1" dirty="0" smtClean="0">
                <a:solidFill>
                  <a:srgbClr val="FFC000"/>
                </a:solidFill>
              </a:rPr>
              <a:t>- Относительное направление папиллярных линий</a:t>
            </a:r>
          </a:p>
          <a:p>
            <a:r>
              <a:rPr lang="ru-RU" sz="2400" b="1" dirty="0" smtClean="0">
                <a:solidFill>
                  <a:srgbClr val="FFC000"/>
                </a:solidFill>
              </a:rPr>
              <a:t>наружного потока папиллярного узора</a:t>
            </a:r>
            <a:r>
              <a:rPr lang="en-US" sz="2400" b="1" dirty="0" smtClean="0">
                <a:solidFill>
                  <a:srgbClr val="FFC000"/>
                </a:solidFill>
              </a:rPr>
              <a:t>;</a:t>
            </a:r>
            <a:endParaRPr lang="ru-RU" sz="2400" b="1" dirty="0">
              <a:solidFill>
                <a:srgbClr val="FFC000"/>
              </a:solidFill>
            </a:endParaRPr>
          </a:p>
        </p:txBody>
      </p:sp>
      <p:sp>
        <p:nvSpPr>
          <p:cNvPr id="4" name="Прямоугольник 3"/>
          <p:cNvSpPr/>
          <p:nvPr/>
        </p:nvSpPr>
        <p:spPr>
          <a:xfrm>
            <a:off x="290706" y="2706607"/>
            <a:ext cx="8424935" cy="830997"/>
          </a:xfrm>
          <a:prstGeom prst="rect">
            <a:avLst/>
          </a:prstGeom>
        </p:spPr>
        <p:txBody>
          <a:bodyPr wrap="square">
            <a:spAutoFit/>
          </a:bodyPr>
          <a:lstStyle/>
          <a:p>
            <a:r>
              <a:rPr lang="ru-RU" sz="2400" b="1" dirty="0" smtClean="0">
                <a:solidFill>
                  <a:srgbClr val="FFC000"/>
                </a:solidFill>
              </a:rPr>
              <a:t>- Относительная протяженность (ширина)</a:t>
            </a:r>
          </a:p>
          <a:p>
            <a:r>
              <a:rPr lang="ru-RU" sz="2400" b="1" dirty="0" err="1" smtClean="0">
                <a:solidFill>
                  <a:srgbClr val="FFC000"/>
                </a:solidFill>
              </a:rPr>
              <a:t>межпапиллярных</a:t>
            </a:r>
            <a:r>
              <a:rPr lang="ru-RU" sz="2400" b="1" dirty="0" smtClean="0">
                <a:solidFill>
                  <a:srgbClr val="FFC000"/>
                </a:solidFill>
              </a:rPr>
              <a:t> промежутков</a:t>
            </a:r>
            <a:r>
              <a:rPr lang="en-US" sz="2400" b="1" dirty="0" smtClean="0">
                <a:solidFill>
                  <a:srgbClr val="FFC000"/>
                </a:solidFill>
              </a:rPr>
              <a:t>;</a:t>
            </a:r>
            <a:endParaRPr lang="ru-RU" sz="2400" b="1" dirty="0">
              <a:solidFill>
                <a:srgbClr val="FFC000"/>
              </a:solidFill>
            </a:endParaRPr>
          </a:p>
        </p:txBody>
      </p:sp>
      <p:sp>
        <p:nvSpPr>
          <p:cNvPr id="5" name="Прямоугольник 4"/>
          <p:cNvSpPr/>
          <p:nvPr/>
        </p:nvSpPr>
        <p:spPr>
          <a:xfrm>
            <a:off x="290706" y="3848075"/>
            <a:ext cx="8424935" cy="830997"/>
          </a:xfrm>
          <a:prstGeom prst="rect">
            <a:avLst/>
          </a:prstGeom>
        </p:spPr>
        <p:txBody>
          <a:bodyPr wrap="square">
            <a:spAutoFit/>
          </a:bodyPr>
          <a:lstStyle/>
          <a:p>
            <a:r>
              <a:rPr lang="ru-RU" sz="2400" b="1" dirty="0" smtClean="0">
                <a:solidFill>
                  <a:srgbClr val="FFC000"/>
                </a:solidFill>
              </a:rPr>
              <a:t>- Относительное направление (наклон) папиллярных линий</a:t>
            </a:r>
          </a:p>
          <a:p>
            <a:r>
              <a:rPr lang="ru-RU" sz="2400" b="1" dirty="0" smtClean="0">
                <a:solidFill>
                  <a:srgbClr val="FFC000"/>
                </a:solidFill>
              </a:rPr>
              <a:t>основных и средних фаланг пальцев рук.</a:t>
            </a:r>
            <a:endParaRPr lang="ru-RU" sz="2400" b="1" dirty="0">
              <a:solidFill>
                <a:srgbClr val="FFC000"/>
              </a:solidFill>
            </a:endParaRPr>
          </a:p>
        </p:txBody>
      </p:sp>
    </p:spTree>
    <p:extLst>
      <p:ext uri="{BB962C8B-B14F-4D97-AF65-F5344CB8AC3E}">
        <p14:creationId xmlns:p14="http://schemas.microsoft.com/office/powerpoint/2010/main" val="21310753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476672"/>
            <a:ext cx="6385081" cy="461665"/>
          </a:xfrm>
          <a:prstGeom prst="rect">
            <a:avLst/>
          </a:prstGeom>
        </p:spPr>
        <p:txBody>
          <a:bodyPr wrap="none">
            <a:spAutoFit/>
          </a:bodyPr>
          <a:lstStyle/>
          <a:p>
            <a:r>
              <a:rPr lang="ru-RU" sz="2400" b="1" dirty="0" smtClean="0">
                <a:solidFill>
                  <a:srgbClr val="FFC000"/>
                </a:solidFill>
              </a:rPr>
              <a:t>Определение руки по следу ладони или ее части</a:t>
            </a:r>
            <a:endParaRPr lang="ru-RU" sz="2400" b="1" dirty="0">
              <a:solidFill>
                <a:srgbClr val="FFC000"/>
              </a:solidFill>
            </a:endParaRPr>
          </a:p>
        </p:txBody>
      </p:sp>
      <p:sp>
        <p:nvSpPr>
          <p:cNvPr id="3" name="Прямоугольник 2"/>
          <p:cNvSpPr/>
          <p:nvPr/>
        </p:nvSpPr>
        <p:spPr>
          <a:xfrm>
            <a:off x="2843808" y="1196752"/>
            <a:ext cx="3166251" cy="461665"/>
          </a:xfrm>
          <a:prstGeom prst="rect">
            <a:avLst/>
          </a:prstGeom>
        </p:spPr>
        <p:txBody>
          <a:bodyPr wrap="none">
            <a:spAutoFit/>
          </a:bodyPr>
          <a:lstStyle/>
          <a:p>
            <a:r>
              <a:rPr lang="ru-RU" sz="2400" b="1" dirty="0" err="1" smtClean="0">
                <a:solidFill>
                  <a:srgbClr val="FFC000"/>
                </a:solidFill>
              </a:rPr>
              <a:t>Подпальцевый</a:t>
            </a:r>
            <a:r>
              <a:rPr lang="ru-RU" sz="2400" b="1" dirty="0" smtClean="0">
                <a:solidFill>
                  <a:srgbClr val="FFC000"/>
                </a:solidFill>
              </a:rPr>
              <a:t> участок</a:t>
            </a:r>
            <a:endParaRPr lang="ru-RU" sz="2400" b="1" dirty="0">
              <a:solidFill>
                <a:srgbClr val="FFC000"/>
              </a:solidFill>
            </a:endParaRPr>
          </a:p>
        </p:txBody>
      </p:sp>
      <p:sp>
        <p:nvSpPr>
          <p:cNvPr id="4" name="Прямоугольник 3"/>
          <p:cNvSpPr/>
          <p:nvPr/>
        </p:nvSpPr>
        <p:spPr>
          <a:xfrm>
            <a:off x="459516" y="2060848"/>
            <a:ext cx="7992888" cy="1938992"/>
          </a:xfrm>
          <a:prstGeom prst="rect">
            <a:avLst/>
          </a:prstGeom>
        </p:spPr>
        <p:txBody>
          <a:bodyPr wrap="square">
            <a:spAutoFit/>
          </a:bodyPr>
          <a:lstStyle/>
          <a:p>
            <a:r>
              <a:rPr lang="ru-RU" sz="2400" b="1" dirty="0" smtClean="0">
                <a:solidFill>
                  <a:srgbClr val="FFC000"/>
                </a:solidFill>
              </a:rPr>
              <a:t>Форма и направление верхней части </a:t>
            </a:r>
            <a:r>
              <a:rPr lang="ru-RU" sz="2400" b="1" dirty="0" err="1" smtClean="0">
                <a:solidFill>
                  <a:srgbClr val="FFC000"/>
                </a:solidFill>
              </a:rPr>
              <a:t>подпальцевой</a:t>
            </a:r>
            <a:r>
              <a:rPr lang="ru-RU" sz="2400" b="1" dirty="0" smtClean="0">
                <a:solidFill>
                  <a:srgbClr val="FFC000"/>
                </a:solidFill>
              </a:rPr>
              <a:t> складки основания трех пальцев указывают, какой рукой оставлен след: </a:t>
            </a:r>
          </a:p>
          <a:p>
            <a:pPr marL="342900" indent="-342900">
              <a:buFontTx/>
              <a:buChar char="-"/>
            </a:pPr>
            <a:r>
              <a:rPr lang="ru-RU" sz="2400" b="1" dirty="0" smtClean="0">
                <a:solidFill>
                  <a:srgbClr val="FFC000"/>
                </a:solidFill>
              </a:rPr>
              <a:t>Дугой вниз слева направо – правой рукой; </a:t>
            </a:r>
          </a:p>
          <a:p>
            <a:pPr marL="342900" indent="-342900">
              <a:buFontTx/>
              <a:buChar char="-"/>
            </a:pPr>
            <a:r>
              <a:rPr lang="ru-RU" sz="2400" b="1" dirty="0" smtClean="0">
                <a:solidFill>
                  <a:srgbClr val="FFC000"/>
                </a:solidFill>
              </a:rPr>
              <a:t>дугой вниз справа налево – левой рукой.</a:t>
            </a:r>
            <a:endParaRPr lang="ru-RU" sz="2400" b="1" dirty="0">
              <a:solidFill>
                <a:srgbClr val="FFC000"/>
              </a:solidFill>
            </a:endParaRPr>
          </a:p>
        </p:txBody>
      </p:sp>
    </p:spTree>
    <p:extLst>
      <p:ext uri="{BB962C8B-B14F-4D97-AF65-F5344CB8AC3E}">
        <p14:creationId xmlns:p14="http://schemas.microsoft.com/office/powerpoint/2010/main" val="37453134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6498" y="404664"/>
            <a:ext cx="7992888" cy="4154984"/>
          </a:xfrm>
          <a:prstGeom prst="rect">
            <a:avLst/>
          </a:prstGeom>
        </p:spPr>
        <p:txBody>
          <a:bodyPr wrap="square">
            <a:spAutoFit/>
          </a:bodyPr>
          <a:lstStyle/>
          <a:p>
            <a:pPr algn="ctr"/>
            <a:r>
              <a:rPr lang="ru-RU" sz="2400" b="1" dirty="0" err="1" smtClean="0">
                <a:solidFill>
                  <a:srgbClr val="FFC000"/>
                </a:solidFill>
              </a:rPr>
              <a:t>Тенар</a:t>
            </a:r>
            <a:endParaRPr lang="ru-RU" sz="2400" b="1" dirty="0" smtClean="0">
              <a:solidFill>
                <a:srgbClr val="FFC000"/>
              </a:solidFill>
            </a:endParaRPr>
          </a:p>
          <a:p>
            <a:pPr algn="ctr"/>
            <a:endParaRPr lang="ru-RU" sz="2400" b="1" dirty="0" smtClean="0">
              <a:solidFill>
                <a:srgbClr val="FFC000"/>
              </a:solidFill>
            </a:endParaRPr>
          </a:p>
          <a:p>
            <a:r>
              <a:rPr lang="ru-RU" sz="2400" b="1" dirty="0" smtClean="0">
                <a:solidFill>
                  <a:srgbClr val="FFC000"/>
                </a:solidFill>
              </a:rPr>
              <a:t>Отображение </a:t>
            </a:r>
            <a:r>
              <a:rPr lang="ru-RU" sz="2400" b="1" dirty="0" err="1" smtClean="0">
                <a:solidFill>
                  <a:srgbClr val="FFC000"/>
                </a:solidFill>
              </a:rPr>
              <a:t>тенара</a:t>
            </a:r>
            <a:r>
              <a:rPr lang="ru-RU" sz="2400" b="1" dirty="0" smtClean="0">
                <a:solidFill>
                  <a:srgbClr val="FFC000"/>
                </a:solidFill>
              </a:rPr>
              <a:t> в следах ладони характеризуется следующими признаками:</a:t>
            </a:r>
          </a:p>
          <a:p>
            <a:r>
              <a:rPr lang="ru-RU" sz="2400" b="1" dirty="0" smtClean="0">
                <a:solidFill>
                  <a:srgbClr val="FFC000"/>
                </a:solidFill>
              </a:rPr>
              <a:t>- наличие тонких складок-морщин в виде сетки, расположенных почти по всей площади следа;</a:t>
            </a:r>
          </a:p>
          <a:p>
            <a:r>
              <a:rPr lang="ru-RU" sz="2400" b="1" dirty="0" smtClean="0">
                <a:solidFill>
                  <a:srgbClr val="FFC000"/>
                </a:solidFill>
              </a:rPr>
              <a:t>- наличие диагонально направленных потоков папиллярных линий, образующих в большинстве случаев дуговой узор, расположенный по всей площади следа;</a:t>
            </a:r>
          </a:p>
          <a:p>
            <a:r>
              <a:rPr lang="ru-RU" sz="2400" b="1" dirty="0" smtClean="0">
                <a:solidFill>
                  <a:srgbClr val="FFC000"/>
                </a:solidFill>
              </a:rPr>
              <a:t>- выпуклая сторона линий определяет руку: для правой руки характерен изгиб линий вправо; для левой руки – влево;</a:t>
            </a:r>
            <a:endParaRPr lang="ru-RU" sz="2400" b="1" dirty="0">
              <a:solidFill>
                <a:srgbClr val="FFC000"/>
              </a:solidFill>
            </a:endParaRPr>
          </a:p>
        </p:txBody>
      </p:sp>
    </p:spTree>
    <p:extLst>
      <p:ext uri="{BB962C8B-B14F-4D97-AF65-F5344CB8AC3E}">
        <p14:creationId xmlns:p14="http://schemas.microsoft.com/office/powerpoint/2010/main" val="13953586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4345"/>
            <a:ext cx="8208912" cy="5632311"/>
          </a:xfrm>
          <a:prstGeom prst="rect">
            <a:avLst/>
          </a:prstGeom>
        </p:spPr>
        <p:txBody>
          <a:bodyPr wrap="square">
            <a:spAutoFit/>
          </a:bodyPr>
          <a:lstStyle/>
          <a:p>
            <a:pPr algn="ctr"/>
            <a:r>
              <a:rPr lang="ru-RU" sz="2400" b="1" dirty="0" err="1" smtClean="0">
                <a:solidFill>
                  <a:srgbClr val="FFC000"/>
                </a:solidFill>
              </a:rPr>
              <a:t>Гипотенар</a:t>
            </a:r>
            <a:endParaRPr lang="ru-RU" sz="2400" b="1" dirty="0" smtClean="0">
              <a:solidFill>
                <a:srgbClr val="FFC000"/>
              </a:solidFill>
            </a:endParaRPr>
          </a:p>
          <a:p>
            <a:pPr algn="ctr"/>
            <a:endParaRPr lang="ru-RU" sz="2400" b="1" dirty="0" smtClean="0">
              <a:solidFill>
                <a:srgbClr val="FFC000"/>
              </a:solidFill>
            </a:endParaRPr>
          </a:p>
          <a:p>
            <a:r>
              <a:rPr lang="ru-RU" sz="2400" b="1" dirty="0" smtClean="0">
                <a:solidFill>
                  <a:srgbClr val="FFC000"/>
                </a:solidFill>
              </a:rPr>
              <a:t>Следы </a:t>
            </a:r>
            <a:r>
              <a:rPr lang="ru-RU" sz="2400" b="1" dirty="0" err="1" smtClean="0">
                <a:solidFill>
                  <a:srgbClr val="FFC000"/>
                </a:solidFill>
              </a:rPr>
              <a:t>гипотенара</a:t>
            </a:r>
            <a:r>
              <a:rPr lang="ru-RU" sz="2400" b="1" dirty="0" smtClean="0">
                <a:solidFill>
                  <a:srgbClr val="FFC000"/>
                </a:solidFill>
              </a:rPr>
              <a:t>, как правило, имеют большие размеры и форму, близкую к удлиненному овалу. В них по всей поверхности отображаются потоки дугообразных папиллярных линий, в верхней части направленных изгибом вверх, в нижней части – вниз.</a:t>
            </a:r>
          </a:p>
          <a:p>
            <a:r>
              <a:rPr lang="ru-RU" sz="2400" b="1" dirty="0" smtClean="0">
                <a:solidFill>
                  <a:srgbClr val="FFC000"/>
                </a:solidFill>
              </a:rPr>
              <a:t>В средней части по наружному краю узора папиллярные линии</a:t>
            </a:r>
          </a:p>
          <a:p>
            <a:r>
              <a:rPr lang="ru-RU" sz="2400" b="1" dirty="0" smtClean="0">
                <a:solidFill>
                  <a:srgbClr val="FFC000"/>
                </a:solidFill>
              </a:rPr>
              <a:t>направлены диагонально сверху вниз; направление изгиба позволяет дифференцировать руку: </a:t>
            </a:r>
          </a:p>
          <a:p>
            <a:pPr marL="342900" indent="-342900">
              <a:buFontTx/>
              <a:buChar char="-"/>
            </a:pPr>
            <a:r>
              <a:rPr lang="ru-RU" sz="2400" b="1" dirty="0" smtClean="0">
                <a:solidFill>
                  <a:srgbClr val="FFC000"/>
                </a:solidFill>
              </a:rPr>
              <a:t>изгиб влево характеризует правую руку; </a:t>
            </a:r>
          </a:p>
          <a:p>
            <a:pPr marL="342900" indent="-342900">
              <a:buFontTx/>
              <a:buChar char="-"/>
            </a:pPr>
            <a:r>
              <a:rPr lang="ru-RU" sz="2400" b="1" dirty="0" smtClean="0">
                <a:solidFill>
                  <a:srgbClr val="FFC000"/>
                </a:solidFill>
              </a:rPr>
              <a:t>изгиб вправо – левую руку.</a:t>
            </a:r>
          </a:p>
          <a:p>
            <a:r>
              <a:rPr lang="ru-RU" sz="2400" b="1" dirty="0" smtClean="0">
                <a:solidFill>
                  <a:srgbClr val="FFC000"/>
                </a:solidFill>
              </a:rPr>
              <a:t>Для следа </a:t>
            </a:r>
            <a:r>
              <a:rPr lang="ru-RU" sz="2400" b="1" dirty="0" err="1" smtClean="0">
                <a:solidFill>
                  <a:srgbClr val="FFC000"/>
                </a:solidFill>
              </a:rPr>
              <a:t>гипотенара</a:t>
            </a:r>
            <a:r>
              <a:rPr lang="ru-RU" sz="2400" b="1" dirty="0" smtClean="0">
                <a:solidFill>
                  <a:srgbClr val="FFC000"/>
                </a:solidFill>
              </a:rPr>
              <a:t> типично наличие тонких складок-морщин длиной 10–20 мм, направленных под углом к середине ладони и поперек нее.</a:t>
            </a:r>
            <a:endParaRPr lang="ru-RU" sz="2400" b="1" dirty="0">
              <a:solidFill>
                <a:srgbClr val="FFC000"/>
              </a:solidFill>
            </a:endParaRPr>
          </a:p>
        </p:txBody>
      </p:sp>
    </p:spTree>
    <p:extLst>
      <p:ext uri="{BB962C8B-B14F-4D97-AF65-F5344CB8AC3E}">
        <p14:creationId xmlns:p14="http://schemas.microsoft.com/office/powerpoint/2010/main" val="39127909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7992888" cy="2677656"/>
          </a:xfrm>
          <a:prstGeom prst="rect">
            <a:avLst/>
          </a:prstGeom>
        </p:spPr>
        <p:txBody>
          <a:bodyPr wrap="square">
            <a:spAutoFit/>
          </a:bodyPr>
          <a:lstStyle/>
          <a:p>
            <a:pPr algn="ctr"/>
            <a:r>
              <a:rPr lang="ru-RU" sz="2400" b="1" dirty="0" smtClean="0">
                <a:solidFill>
                  <a:srgbClr val="FFC000"/>
                </a:solidFill>
              </a:rPr>
              <a:t>Формулирование выводов эксперта.</a:t>
            </a:r>
          </a:p>
          <a:p>
            <a:endParaRPr lang="ru-RU" sz="2400" b="1" dirty="0" smtClean="0">
              <a:solidFill>
                <a:srgbClr val="FFC000"/>
              </a:solidFill>
            </a:endParaRPr>
          </a:p>
          <a:p>
            <a:r>
              <a:rPr lang="ru-RU" sz="2400" b="1" dirty="0" smtClean="0">
                <a:solidFill>
                  <a:srgbClr val="FFC000"/>
                </a:solidFill>
              </a:rPr>
              <a:t>По результатам проведенного исследования эксперт формулирует окончательный вывод.</a:t>
            </a:r>
          </a:p>
          <a:p>
            <a:r>
              <a:rPr lang="ru-RU" sz="2400" b="1" dirty="0" smtClean="0">
                <a:solidFill>
                  <a:srgbClr val="FFC000"/>
                </a:solidFill>
              </a:rPr>
              <a:t>Категорический вывод формулируется при возможности установления совокупности признаков, позволяющих определить руку и пальцы по оставленным следам.</a:t>
            </a:r>
            <a:endParaRPr lang="ru-RU" sz="2400" b="1" dirty="0">
              <a:solidFill>
                <a:srgbClr val="FFC000"/>
              </a:solidFill>
            </a:endParaRPr>
          </a:p>
        </p:txBody>
      </p:sp>
    </p:spTree>
    <p:extLst>
      <p:ext uri="{BB962C8B-B14F-4D97-AF65-F5344CB8AC3E}">
        <p14:creationId xmlns:p14="http://schemas.microsoft.com/office/powerpoint/2010/main" val="8831158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6995" y="548680"/>
            <a:ext cx="8064896" cy="4154984"/>
          </a:xfrm>
          <a:prstGeom prst="rect">
            <a:avLst/>
          </a:prstGeom>
        </p:spPr>
        <p:txBody>
          <a:bodyPr wrap="square">
            <a:spAutoFit/>
          </a:bodyPr>
          <a:lstStyle/>
          <a:p>
            <a:r>
              <a:rPr lang="ru-RU" sz="2400" b="1" dirty="0" smtClean="0">
                <a:solidFill>
                  <a:srgbClr val="FFC000"/>
                </a:solidFill>
              </a:rPr>
              <a:t>Примеры.</a:t>
            </a:r>
          </a:p>
          <a:p>
            <a:endParaRPr lang="ru-RU" sz="2400" b="1" dirty="0" smtClean="0">
              <a:solidFill>
                <a:srgbClr val="FFC000"/>
              </a:solidFill>
            </a:endParaRPr>
          </a:p>
          <a:p>
            <a:r>
              <a:rPr lang="ru-RU" sz="2400" b="1" dirty="0" smtClean="0">
                <a:solidFill>
                  <a:srgbClr val="FFC000"/>
                </a:solidFill>
              </a:rPr>
              <a:t>Три следа пальцев руки, обнаруженных на поверхности объекта, оставлены указательным, средним и безымянным пальцами левой руки в результате нажима.</a:t>
            </a:r>
          </a:p>
          <a:p>
            <a:r>
              <a:rPr lang="ru-RU" sz="2400" b="1" dirty="0" smtClean="0">
                <a:solidFill>
                  <a:srgbClr val="FFC000"/>
                </a:solidFill>
              </a:rPr>
              <a:t>След участка ладони, обнаруженный на поверхности объекта, оставлен зоной «</a:t>
            </a:r>
            <a:r>
              <a:rPr lang="ru-RU" sz="2400" b="1" dirty="0" err="1" smtClean="0">
                <a:solidFill>
                  <a:srgbClr val="FFC000"/>
                </a:solidFill>
              </a:rPr>
              <a:t>гипотенар</a:t>
            </a:r>
            <a:r>
              <a:rPr lang="ru-RU" sz="2400" b="1" dirty="0" smtClean="0">
                <a:solidFill>
                  <a:srgbClr val="FFC000"/>
                </a:solidFill>
              </a:rPr>
              <a:t>» правой ладони.</a:t>
            </a:r>
          </a:p>
          <a:p>
            <a:r>
              <a:rPr lang="ru-RU" sz="2400" b="1" dirty="0" smtClean="0">
                <a:solidFill>
                  <a:srgbClr val="FFC000"/>
                </a:solidFill>
              </a:rPr>
              <a:t>Четыре следа руки, выявленных на поверхности объекта, оставлены средним, безымянным пальцами, мизинцем и </a:t>
            </a:r>
            <a:r>
              <a:rPr lang="ru-RU" sz="2400" b="1" dirty="0" err="1" smtClean="0">
                <a:solidFill>
                  <a:srgbClr val="FFC000"/>
                </a:solidFill>
              </a:rPr>
              <a:t>подпальцевым</a:t>
            </a:r>
            <a:r>
              <a:rPr lang="ru-RU" sz="2400" b="1" dirty="0" smtClean="0">
                <a:solidFill>
                  <a:srgbClr val="FFC000"/>
                </a:solidFill>
              </a:rPr>
              <a:t> участком ладони правой руки в</a:t>
            </a:r>
          </a:p>
          <a:p>
            <a:r>
              <a:rPr lang="ru-RU" sz="2400" b="1" dirty="0" smtClean="0">
                <a:solidFill>
                  <a:srgbClr val="FFC000"/>
                </a:solidFill>
              </a:rPr>
              <a:t>результате захвата.</a:t>
            </a:r>
            <a:endParaRPr lang="ru-RU" sz="2400" b="1" dirty="0">
              <a:solidFill>
                <a:srgbClr val="FFC000"/>
              </a:solidFill>
            </a:endParaRPr>
          </a:p>
        </p:txBody>
      </p:sp>
    </p:spTree>
    <p:extLst>
      <p:ext uri="{BB962C8B-B14F-4D97-AF65-F5344CB8AC3E}">
        <p14:creationId xmlns:p14="http://schemas.microsoft.com/office/powerpoint/2010/main" val="366217915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352928" cy="4524315"/>
          </a:xfrm>
          <a:prstGeom prst="rect">
            <a:avLst/>
          </a:prstGeom>
        </p:spPr>
        <p:txBody>
          <a:bodyPr wrap="square">
            <a:spAutoFit/>
          </a:bodyPr>
          <a:lstStyle/>
          <a:p>
            <a:r>
              <a:rPr lang="ru-RU" sz="2400" b="1" dirty="0" smtClean="0">
                <a:solidFill>
                  <a:srgbClr val="FFC000"/>
                </a:solidFill>
              </a:rPr>
              <a:t>Вероятный вывод формулируется при установлении ограниченной совокупности признаков, позволяющих определить руку и пальцы по оставленным следам.</a:t>
            </a:r>
          </a:p>
          <a:p>
            <a:endParaRPr lang="ru-RU" sz="2400" b="1" dirty="0" smtClean="0">
              <a:solidFill>
                <a:srgbClr val="FFC000"/>
              </a:solidFill>
            </a:endParaRPr>
          </a:p>
          <a:p>
            <a:r>
              <a:rPr lang="ru-RU" sz="2400" b="1" dirty="0" smtClean="0">
                <a:solidFill>
                  <a:srgbClr val="FFC000"/>
                </a:solidFill>
              </a:rPr>
              <a:t>Примеры.</a:t>
            </a:r>
          </a:p>
          <a:p>
            <a:r>
              <a:rPr lang="ru-RU" sz="2400" b="1" dirty="0" smtClean="0">
                <a:solidFill>
                  <a:srgbClr val="FFC000"/>
                </a:solidFill>
              </a:rPr>
              <a:t>След пальца руки, обнаруженный на поверхности объекта, оставлен, вероятно, большим пальцем левой руки.</a:t>
            </a:r>
          </a:p>
          <a:p>
            <a:r>
              <a:rPr lang="ru-RU" sz="2400" b="1" dirty="0" smtClean="0">
                <a:solidFill>
                  <a:srgbClr val="FFC000"/>
                </a:solidFill>
              </a:rPr>
              <a:t>Два следа ногтевых фаланг, обнаруженных на поверхности объекта, оставлены, вероятно, средним и безымянным пальцами левой руки в результате захвата.</a:t>
            </a:r>
          </a:p>
          <a:p>
            <a:r>
              <a:rPr lang="ru-RU" sz="2400" b="1" dirty="0" smtClean="0">
                <a:solidFill>
                  <a:srgbClr val="FFC000"/>
                </a:solidFill>
              </a:rPr>
              <a:t>След руки, обнаруженный на поверхности объекта, оставлен, вероятно, </a:t>
            </a:r>
            <a:r>
              <a:rPr lang="ru-RU" sz="2400" b="1" dirty="0" err="1" smtClean="0">
                <a:solidFill>
                  <a:srgbClr val="FFC000"/>
                </a:solidFill>
              </a:rPr>
              <a:t>подпальцевым</a:t>
            </a:r>
            <a:r>
              <a:rPr lang="ru-RU" sz="2400" b="1" dirty="0" smtClean="0">
                <a:solidFill>
                  <a:srgbClr val="FFC000"/>
                </a:solidFill>
              </a:rPr>
              <a:t> участком ладони.</a:t>
            </a:r>
            <a:endParaRPr lang="ru-RU" sz="2400" b="1" dirty="0">
              <a:solidFill>
                <a:srgbClr val="FFC000"/>
              </a:solidFill>
            </a:endParaRPr>
          </a:p>
        </p:txBody>
      </p:sp>
    </p:spTree>
    <p:extLst>
      <p:ext uri="{BB962C8B-B14F-4D97-AF65-F5344CB8AC3E}">
        <p14:creationId xmlns:p14="http://schemas.microsoft.com/office/powerpoint/2010/main" val="451476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412776"/>
            <a:ext cx="8280920" cy="3416320"/>
          </a:xfrm>
          <a:prstGeom prst="rect">
            <a:avLst/>
          </a:prstGeom>
        </p:spPr>
        <p:txBody>
          <a:bodyPr wrap="square">
            <a:spAutoFit/>
          </a:bodyPr>
          <a:lstStyle/>
          <a:p>
            <a:r>
              <a:rPr lang="ru-RU" sz="2400" b="1" dirty="0" smtClean="0">
                <a:solidFill>
                  <a:srgbClr val="FFC000"/>
                </a:solidFill>
              </a:rPr>
              <a:t>При детальном исследовании общих признаков следует обратить внимание на строение и положение центральной части узора и дельты, а также на расстояние между ними. Если одна из исходных точек отсчета (центр или дельта) не отражена в следе или не может быть определена из-за нечеткости отображения, то нужно подсчитать количество отчетливо различаемых линий, поскольку и в этом случае</a:t>
            </a:r>
          </a:p>
          <a:p>
            <a:r>
              <a:rPr lang="ru-RU" sz="2400" b="1" dirty="0" smtClean="0">
                <a:solidFill>
                  <a:srgbClr val="FFC000"/>
                </a:solidFill>
              </a:rPr>
              <a:t>расстояние между определенными точками не теряет своего идентификационного значения.</a:t>
            </a:r>
            <a:endParaRPr lang="ru-RU" sz="2400" b="1" dirty="0">
              <a:solidFill>
                <a:srgbClr val="FFC000"/>
              </a:solidFill>
            </a:endParaRPr>
          </a:p>
        </p:txBody>
      </p:sp>
    </p:spTree>
    <p:extLst>
      <p:ext uri="{BB962C8B-B14F-4D97-AF65-F5344CB8AC3E}">
        <p14:creationId xmlns:p14="http://schemas.microsoft.com/office/powerpoint/2010/main" val="390410832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08720"/>
            <a:ext cx="8280920" cy="4893647"/>
          </a:xfrm>
          <a:prstGeom prst="rect">
            <a:avLst/>
          </a:prstGeom>
        </p:spPr>
        <p:txBody>
          <a:bodyPr wrap="square">
            <a:spAutoFit/>
          </a:bodyPr>
          <a:lstStyle/>
          <a:p>
            <a:r>
              <a:rPr lang="ru-RU" sz="2400" b="1" dirty="0" smtClean="0">
                <a:solidFill>
                  <a:srgbClr val="FFC000"/>
                </a:solidFill>
              </a:rPr>
              <a:t>Решить вопрос не представляется возможным. Такой вывод формулируется в случае отсутствия достаточной совокупности признаков, позволяющих определить руку и пальцы по оставленным следам.</a:t>
            </a:r>
          </a:p>
          <a:p>
            <a:endParaRPr lang="ru-RU" sz="2400" b="1" dirty="0" smtClean="0">
              <a:solidFill>
                <a:srgbClr val="FFC000"/>
              </a:solidFill>
            </a:endParaRPr>
          </a:p>
          <a:p>
            <a:r>
              <a:rPr lang="ru-RU" sz="2400" b="1" dirty="0" smtClean="0">
                <a:solidFill>
                  <a:srgbClr val="FFC000"/>
                </a:solidFill>
              </a:rPr>
              <a:t>Пример. </a:t>
            </a:r>
          </a:p>
          <a:p>
            <a:r>
              <a:rPr lang="ru-RU" sz="2400" b="1" dirty="0" smtClean="0">
                <a:solidFill>
                  <a:srgbClr val="FFC000"/>
                </a:solidFill>
              </a:rPr>
              <a:t>Решить вопрос, какой рукой и каким пальцем оставлен след, выявленный на поверхности объекта, не представляется возможным в связи с тем, что след является одиночным, фрагментарным и в нем отсутствуют характерные признаки, по</a:t>
            </a:r>
          </a:p>
          <a:p>
            <a:r>
              <a:rPr lang="ru-RU" sz="2400" b="1" dirty="0" smtClean="0">
                <a:solidFill>
                  <a:srgbClr val="FFC000"/>
                </a:solidFill>
              </a:rPr>
              <a:t>которым было бы возможно определить его образование конкретным пальцем при данном механизме </a:t>
            </a:r>
            <a:r>
              <a:rPr lang="ru-RU" sz="2400" b="1" dirty="0" err="1" smtClean="0">
                <a:solidFill>
                  <a:srgbClr val="FFC000"/>
                </a:solidFill>
              </a:rPr>
              <a:t>следообразования</a:t>
            </a:r>
            <a:r>
              <a:rPr lang="ru-RU" sz="2400" b="1" dirty="0" smtClean="0">
                <a:solidFill>
                  <a:srgbClr val="FFC000"/>
                </a:solidFill>
              </a:rPr>
              <a:t>.</a:t>
            </a:r>
            <a:endParaRPr lang="ru-RU" sz="2400" b="1" dirty="0">
              <a:solidFill>
                <a:srgbClr val="FFC000"/>
              </a:solidFill>
            </a:endParaRPr>
          </a:p>
        </p:txBody>
      </p:sp>
    </p:spTree>
    <p:extLst>
      <p:ext uri="{BB962C8B-B14F-4D97-AF65-F5344CB8AC3E}">
        <p14:creationId xmlns:p14="http://schemas.microsoft.com/office/powerpoint/2010/main" val="23435091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548680"/>
            <a:ext cx="8208912" cy="461665"/>
          </a:xfrm>
          <a:prstGeom prst="rect">
            <a:avLst/>
          </a:prstGeom>
        </p:spPr>
        <p:txBody>
          <a:bodyPr wrap="square">
            <a:spAutoFit/>
          </a:bodyPr>
          <a:lstStyle/>
          <a:p>
            <a:pPr algn="ctr"/>
            <a:r>
              <a:rPr lang="ru-RU" sz="2400" b="1" dirty="0" smtClean="0">
                <a:solidFill>
                  <a:srgbClr val="FFC000"/>
                </a:solidFill>
              </a:rPr>
              <a:t>ВЫЯВЛЕНИЕ СЛЕДОВ РУК ФИЗИЧЕСКИМИ МЕТОДАМИ</a:t>
            </a:r>
            <a:endParaRPr lang="ru-RU" sz="2400" b="1" dirty="0">
              <a:solidFill>
                <a:srgbClr val="FFC000"/>
              </a:solidFill>
            </a:endParaRPr>
          </a:p>
        </p:txBody>
      </p:sp>
      <p:sp>
        <p:nvSpPr>
          <p:cNvPr id="3" name="Прямоугольник 2"/>
          <p:cNvSpPr/>
          <p:nvPr/>
        </p:nvSpPr>
        <p:spPr>
          <a:xfrm>
            <a:off x="467544" y="1340768"/>
            <a:ext cx="8208912" cy="3785652"/>
          </a:xfrm>
          <a:prstGeom prst="rect">
            <a:avLst/>
          </a:prstGeom>
        </p:spPr>
        <p:txBody>
          <a:bodyPr wrap="square">
            <a:spAutoFit/>
          </a:bodyPr>
          <a:lstStyle/>
          <a:p>
            <a:pPr algn="ctr"/>
            <a:r>
              <a:rPr lang="ru-RU" sz="2400" b="1" dirty="0" smtClean="0">
                <a:solidFill>
                  <a:srgbClr val="FFC000"/>
                </a:solidFill>
              </a:rPr>
              <a:t>Экспертная задача</a:t>
            </a:r>
          </a:p>
          <a:p>
            <a:pPr algn="ctr"/>
            <a:endParaRPr lang="ru-RU" sz="2400" b="1" dirty="0" smtClean="0">
              <a:solidFill>
                <a:srgbClr val="FFC000"/>
              </a:solidFill>
            </a:endParaRPr>
          </a:p>
          <a:p>
            <a:r>
              <a:rPr lang="ru-RU" sz="2400" b="1" dirty="0" smtClean="0">
                <a:solidFill>
                  <a:srgbClr val="FFC000"/>
                </a:solidFill>
              </a:rPr>
              <a:t>Выявление следов рук на поверхностях различных предметов с использованием физических методов.</a:t>
            </a:r>
          </a:p>
          <a:p>
            <a:endParaRPr lang="ru-RU" sz="2400" b="1" dirty="0" smtClean="0">
              <a:solidFill>
                <a:srgbClr val="FFC000"/>
              </a:solidFill>
            </a:endParaRPr>
          </a:p>
          <a:p>
            <a:r>
              <a:rPr lang="ru-RU" sz="2400" b="1" dirty="0" smtClean="0">
                <a:solidFill>
                  <a:srgbClr val="FFC000"/>
                </a:solidFill>
              </a:rPr>
              <a:t>Объекты исследования</a:t>
            </a:r>
          </a:p>
          <a:p>
            <a:endParaRPr lang="ru-RU" sz="2400" b="1" dirty="0" smtClean="0">
              <a:solidFill>
                <a:srgbClr val="FFC000"/>
              </a:solidFill>
            </a:endParaRPr>
          </a:p>
          <a:p>
            <a:r>
              <a:rPr lang="ru-RU" sz="2400" b="1" dirty="0" smtClean="0">
                <a:solidFill>
                  <a:srgbClr val="FFC000"/>
                </a:solidFill>
              </a:rPr>
              <a:t>Невидимые и </a:t>
            </a:r>
            <a:r>
              <a:rPr lang="ru-RU" sz="2400" b="1" dirty="0" err="1" smtClean="0">
                <a:solidFill>
                  <a:srgbClr val="FFC000"/>
                </a:solidFill>
              </a:rPr>
              <a:t>слабовидимые</a:t>
            </a:r>
            <a:r>
              <a:rPr lang="ru-RU" sz="2400" b="1" dirty="0" smtClean="0">
                <a:solidFill>
                  <a:srgbClr val="FFC000"/>
                </a:solidFill>
              </a:rPr>
              <a:t> потожировые следы рук, образованные при контакте поверхности кожи рук с различными предметами.</a:t>
            </a:r>
            <a:endParaRPr lang="ru-RU" sz="2400" b="1" dirty="0">
              <a:solidFill>
                <a:srgbClr val="FFC000"/>
              </a:solidFill>
            </a:endParaRPr>
          </a:p>
        </p:txBody>
      </p:sp>
    </p:spTree>
    <p:extLst>
      <p:ext uri="{BB962C8B-B14F-4D97-AF65-F5344CB8AC3E}">
        <p14:creationId xmlns:p14="http://schemas.microsoft.com/office/powerpoint/2010/main" val="207124140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1524" y="836712"/>
            <a:ext cx="8136904" cy="3046988"/>
          </a:xfrm>
          <a:prstGeom prst="rect">
            <a:avLst/>
          </a:prstGeom>
        </p:spPr>
        <p:txBody>
          <a:bodyPr wrap="square">
            <a:spAutoFit/>
          </a:bodyPr>
          <a:lstStyle/>
          <a:p>
            <a:pPr algn="ctr"/>
            <a:r>
              <a:rPr lang="ru-RU" sz="2400" b="1" dirty="0" err="1" smtClean="0">
                <a:solidFill>
                  <a:srgbClr val="FFC000"/>
                </a:solidFill>
              </a:rPr>
              <a:t>Cущность</a:t>
            </a:r>
            <a:r>
              <a:rPr lang="ru-RU" sz="2400" b="1" dirty="0" smtClean="0">
                <a:solidFill>
                  <a:srgbClr val="FFC000"/>
                </a:solidFill>
              </a:rPr>
              <a:t> методики</a:t>
            </a:r>
          </a:p>
          <a:p>
            <a:pPr algn="ctr"/>
            <a:endParaRPr lang="ru-RU" sz="2400" b="1" dirty="0" smtClean="0">
              <a:solidFill>
                <a:srgbClr val="FFC000"/>
              </a:solidFill>
            </a:endParaRPr>
          </a:p>
          <a:p>
            <a:r>
              <a:rPr lang="ru-RU" sz="2400" b="1" dirty="0" smtClean="0">
                <a:solidFill>
                  <a:srgbClr val="FFC000"/>
                </a:solidFill>
              </a:rPr>
              <a:t>Сущность физических методов состоит в окрашивании бесцветных и </a:t>
            </a:r>
            <a:r>
              <a:rPr lang="ru-RU" sz="2400" b="1" dirty="0" err="1" smtClean="0">
                <a:solidFill>
                  <a:srgbClr val="FFC000"/>
                </a:solidFill>
              </a:rPr>
              <a:t>слабовидимых</a:t>
            </a:r>
            <a:r>
              <a:rPr lang="ru-RU" sz="2400" b="1" dirty="0" smtClean="0">
                <a:solidFill>
                  <a:srgbClr val="FFC000"/>
                </a:solidFill>
              </a:rPr>
              <a:t> потожировых следов дактилоскопическими порошками и их смесями, копотью пламени, жидкими красителями, физическими проявителями, а также в выявлении следов рук с помощью ультрафиолетового, инфракрасного и лазерного излучения.</a:t>
            </a:r>
            <a:endParaRPr lang="ru-RU" sz="2400" b="1" dirty="0">
              <a:solidFill>
                <a:srgbClr val="FFC000"/>
              </a:solidFill>
            </a:endParaRPr>
          </a:p>
        </p:txBody>
      </p:sp>
    </p:spTree>
    <p:extLst>
      <p:ext uri="{BB962C8B-B14F-4D97-AF65-F5344CB8AC3E}">
        <p14:creationId xmlns:p14="http://schemas.microsoft.com/office/powerpoint/2010/main" val="42645877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9109" y="1124744"/>
            <a:ext cx="8208912" cy="3785652"/>
          </a:xfrm>
          <a:prstGeom prst="rect">
            <a:avLst/>
          </a:prstGeom>
        </p:spPr>
        <p:txBody>
          <a:bodyPr wrap="square">
            <a:spAutoFit/>
          </a:bodyPr>
          <a:lstStyle/>
          <a:p>
            <a:r>
              <a:rPr lang="ru-RU" sz="2400" b="1" dirty="0" smtClean="0">
                <a:solidFill>
                  <a:srgbClr val="FFC000"/>
                </a:solidFill>
              </a:rPr>
              <a:t>В экспертной практике в настоящее время применяются следующие физические методы.</a:t>
            </a:r>
          </a:p>
          <a:p>
            <a:r>
              <a:rPr lang="ru-RU" sz="2400" b="1" dirty="0" smtClean="0">
                <a:solidFill>
                  <a:srgbClr val="FFC000"/>
                </a:solidFill>
              </a:rPr>
              <a:t>Окрашивание порошкообразными красителями – дактилоскопическими порошками. </a:t>
            </a:r>
          </a:p>
          <a:p>
            <a:r>
              <a:rPr lang="ru-RU" sz="2400" b="1" dirty="0" smtClean="0">
                <a:solidFill>
                  <a:srgbClr val="FFC000"/>
                </a:solidFill>
              </a:rPr>
              <a:t>Результат достигается за счет адгезии частиц порошка и потожирового вещества следа. Обработка следов производит-</a:t>
            </a:r>
          </a:p>
          <a:p>
            <a:r>
              <a:rPr lang="ru-RU" sz="2400" b="1" dirty="0" err="1" smtClean="0">
                <a:solidFill>
                  <a:srgbClr val="FFC000"/>
                </a:solidFill>
              </a:rPr>
              <a:t>ся</a:t>
            </a:r>
            <a:r>
              <a:rPr lang="ru-RU" sz="2400" b="1" dirty="0" smtClean="0">
                <a:solidFill>
                  <a:srgbClr val="FFC000"/>
                </a:solidFill>
              </a:rPr>
              <a:t> для изменения цвета и достижения контраста следов и поверхности предмета, на которой они обнаружены. </a:t>
            </a:r>
          </a:p>
          <a:p>
            <a:r>
              <a:rPr lang="ru-RU" sz="2400" b="1" dirty="0" smtClean="0">
                <a:solidFill>
                  <a:srgbClr val="FFC000"/>
                </a:solidFill>
              </a:rPr>
              <a:t>Метод применим и на месте происшествия, и в лабораторных условиях.</a:t>
            </a:r>
            <a:endParaRPr lang="ru-RU" sz="2400" b="1" dirty="0">
              <a:solidFill>
                <a:srgbClr val="FFC000"/>
              </a:solidFill>
            </a:endParaRPr>
          </a:p>
        </p:txBody>
      </p:sp>
    </p:spTree>
    <p:extLst>
      <p:ext uri="{BB962C8B-B14F-4D97-AF65-F5344CB8AC3E}">
        <p14:creationId xmlns:p14="http://schemas.microsoft.com/office/powerpoint/2010/main" val="22021039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4668" y="1340768"/>
            <a:ext cx="8136904" cy="2677656"/>
          </a:xfrm>
          <a:prstGeom prst="rect">
            <a:avLst/>
          </a:prstGeom>
        </p:spPr>
        <p:txBody>
          <a:bodyPr wrap="square">
            <a:spAutoFit/>
          </a:bodyPr>
          <a:lstStyle/>
          <a:p>
            <a:r>
              <a:rPr lang="ru-RU" sz="2400" b="1" dirty="0" smtClean="0">
                <a:solidFill>
                  <a:srgbClr val="FFC000"/>
                </a:solidFill>
              </a:rPr>
              <a:t>Обработка жидкими красителями – специально изготовленными 1–2%-</a:t>
            </a:r>
            <a:r>
              <a:rPr lang="ru-RU" sz="2400" b="1" dirty="0" err="1" smtClean="0">
                <a:solidFill>
                  <a:srgbClr val="FFC000"/>
                </a:solidFill>
              </a:rPr>
              <a:t>ными</a:t>
            </a:r>
            <a:r>
              <a:rPr lang="ru-RU" sz="2400" b="1" dirty="0" smtClean="0">
                <a:solidFill>
                  <a:srgbClr val="FFC000"/>
                </a:solidFill>
              </a:rPr>
              <a:t> растворами анилиновых красок в воде либо обычными чернилами и тушью, которые применяются для проявления следов на бумаге. </a:t>
            </a:r>
          </a:p>
          <a:p>
            <a:r>
              <a:rPr lang="ru-RU" sz="2400" b="1" dirty="0" smtClean="0">
                <a:solidFill>
                  <a:srgbClr val="FFC000"/>
                </a:solidFill>
              </a:rPr>
              <a:t>Красителями более густой консистенции – полужидкими типографскими красками можно проявить следы на стекле, металле и некоторых пластмассах.</a:t>
            </a:r>
            <a:endParaRPr lang="ru-RU" sz="2400" b="1" dirty="0">
              <a:solidFill>
                <a:srgbClr val="FFC000"/>
              </a:solidFill>
            </a:endParaRPr>
          </a:p>
        </p:txBody>
      </p:sp>
    </p:spTree>
    <p:extLst>
      <p:ext uri="{BB962C8B-B14F-4D97-AF65-F5344CB8AC3E}">
        <p14:creationId xmlns:p14="http://schemas.microsoft.com/office/powerpoint/2010/main" val="207194678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484784"/>
            <a:ext cx="8208912" cy="3046988"/>
          </a:xfrm>
          <a:prstGeom prst="rect">
            <a:avLst/>
          </a:prstGeom>
        </p:spPr>
        <p:txBody>
          <a:bodyPr wrap="square">
            <a:spAutoFit/>
          </a:bodyPr>
          <a:lstStyle/>
          <a:p>
            <a:r>
              <a:rPr lang="ru-RU" sz="2400" b="1" dirty="0" smtClean="0">
                <a:solidFill>
                  <a:srgbClr val="FFC000"/>
                </a:solidFill>
              </a:rPr>
              <a:t>Обработка копотью, образуемой при сжигании </a:t>
            </a:r>
            <a:r>
              <a:rPr lang="ru-RU" sz="2400" b="1" dirty="0" err="1" smtClean="0">
                <a:solidFill>
                  <a:srgbClr val="FFC000"/>
                </a:solidFill>
              </a:rPr>
              <a:t>камфоры</a:t>
            </a:r>
            <a:r>
              <a:rPr lang="ru-RU" sz="2400" b="1" dirty="0" smtClean="0">
                <a:solidFill>
                  <a:srgbClr val="FFC000"/>
                </a:solidFill>
              </a:rPr>
              <a:t>, канифоли, пенопласта, нафталина, магниевой ленты, сосновой лучины. Метод применяется для выявления следов рук на невоспламеняющихся поверхностях. Копоть камфорных кристаллов эффективно выявляет следы рук на блестящих металлах; в частности, на поверхностях деталей огнестрельного оружия, на которых обычные дактилоскопические порошки не эффективны.</a:t>
            </a:r>
            <a:endParaRPr lang="ru-RU" sz="2400" b="1" dirty="0">
              <a:solidFill>
                <a:srgbClr val="FFC000"/>
              </a:solidFill>
            </a:endParaRPr>
          </a:p>
        </p:txBody>
      </p:sp>
    </p:spTree>
    <p:extLst>
      <p:ext uri="{BB962C8B-B14F-4D97-AF65-F5344CB8AC3E}">
        <p14:creationId xmlns:p14="http://schemas.microsoft.com/office/powerpoint/2010/main" val="29925336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5771" y="1196752"/>
            <a:ext cx="7992888" cy="3416320"/>
          </a:xfrm>
          <a:prstGeom prst="rect">
            <a:avLst/>
          </a:prstGeom>
        </p:spPr>
        <p:txBody>
          <a:bodyPr wrap="square">
            <a:spAutoFit/>
          </a:bodyPr>
          <a:lstStyle/>
          <a:p>
            <a:r>
              <a:rPr lang="ru-RU" sz="2400" b="1" dirty="0" smtClean="0">
                <a:solidFill>
                  <a:srgbClr val="FFC000"/>
                </a:solidFill>
              </a:rPr>
              <a:t>Метод лазерной флюорографии основан на явлении люминесценции органических составляющих вещества следа под действием сильного оптического излучения квантового генератора (лазера). При использовании лазера (например, прибора диагностики следов преступлений (ПДСП) «Лазекс-1») потожировое вещество следа интенсивно</a:t>
            </a:r>
          </a:p>
          <a:p>
            <a:r>
              <a:rPr lang="ru-RU" sz="2400" b="1" dirty="0" smtClean="0">
                <a:solidFill>
                  <a:srgbClr val="FFC000"/>
                </a:solidFill>
              </a:rPr>
              <a:t>люминесцирует в желто-оранжевом диапазоне спектра, что позволяет обнаружить невидимые следы рук, когда традиционные методы не дают необходимых результатов.</a:t>
            </a:r>
            <a:endParaRPr lang="ru-RU" sz="2400" b="1" dirty="0">
              <a:solidFill>
                <a:srgbClr val="FFC000"/>
              </a:solidFill>
            </a:endParaRPr>
          </a:p>
        </p:txBody>
      </p:sp>
    </p:spTree>
    <p:extLst>
      <p:ext uri="{BB962C8B-B14F-4D97-AF65-F5344CB8AC3E}">
        <p14:creationId xmlns:p14="http://schemas.microsoft.com/office/powerpoint/2010/main" val="270590483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764704"/>
            <a:ext cx="7992888" cy="4154984"/>
          </a:xfrm>
          <a:prstGeom prst="rect">
            <a:avLst/>
          </a:prstGeom>
        </p:spPr>
        <p:txBody>
          <a:bodyPr wrap="square">
            <a:spAutoFit/>
          </a:bodyPr>
          <a:lstStyle/>
          <a:p>
            <a:pPr algn="ctr"/>
            <a:r>
              <a:rPr lang="ru-RU" sz="2400" b="1" dirty="0" smtClean="0">
                <a:solidFill>
                  <a:srgbClr val="FFC000"/>
                </a:solidFill>
              </a:rPr>
              <a:t>Формулирование выводов эксперта</a:t>
            </a:r>
          </a:p>
          <a:p>
            <a:pPr algn="ctr"/>
            <a:endParaRPr lang="ru-RU" sz="2400" b="1" dirty="0" smtClean="0">
              <a:solidFill>
                <a:srgbClr val="FFC000"/>
              </a:solidFill>
            </a:endParaRPr>
          </a:p>
          <a:p>
            <a:r>
              <a:rPr lang="ru-RU" sz="2400" b="1" dirty="0" smtClean="0">
                <a:solidFill>
                  <a:srgbClr val="FFC000"/>
                </a:solidFill>
              </a:rPr>
              <a:t>По результатам проведенного исследования эксперт формулирует окончательный вывод.</a:t>
            </a:r>
          </a:p>
          <a:p>
            <a:r>
              <a:rPr lang="ru-RU" sz="2400" b="1" dirty="0" smtClean="0">
                <a:solidFill>
                  <a:srgbClr val="FFC000"/>
                </a:solidFill>
              </a:rPr>
              <a:t>Категорический положительный вывод формулируется в случае, если на объектах, представленных на экспертизу, выявлены следы рук.</a:t>
            </a:r>
          </a:p>
          <a:p>
            <a:endParaRPr lang="ru-RU" sz="2400" b="1" dirty="0" smtClean="0">
              <a:solidFill>
                <a:srgbClr val="FFC000"/>
              </a:solidFill>
            </a:endParaRPr>
          </a:p>
          <a:p>
            <a:r>
              <a:rPr lang="ru-RU" sz="2400" b="1" dirty="0" smtClean="0">
                <a:solidFill>
                  <a:srgbClr val="FFC000"/>
                </a:solidFill>
              </a:rPr>
              <a:t>Пример. На поверхности графина, изъятого при осмотре кафе-бара «Мечта», выявлены два следа пальцев рук и след ладони руки.</a:t>
            </a:r>
            <a:endParaRPr lang="ru-RU" sz="2400" b="1" dirty="0">
              <a:solidFill>
                <a:srgbClr val="FFC000"/>
              </a:solidFill>
            </a:endParaRPr>
          </a:p>
        </p:txBody>
      </p:sp>
    </p:spTree>
    <p:extLst>
      <p:ext uri="{BB962C8B-B14F-4D97-AF65-F5344CB8AC3E}">
        <p14:creationId xmlns:p14="http://schemas.microsoft.com/office/powerpoint/2010/main" val="33393202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340768"/>
            <a:ext cx="8064896" cy="2308324"/>
          </a:xfrm>
          <a:prstGeom prst="rect">
            <a:avLst/>
          </a:prstGeom>
        </p:spPr>
        <p:txBody>
          <a:bodyPr wrap="square">
            <a:spAutoFit/>
          </a:bodyPr>
          <a:lstStyle/>
          <a:p>
            <a:r>
              <a:rPr lang="ru-RU" sz="2400" b="1" dirty="0" smtClean="0">
                <a:solidFill>
                  <a:srgbClr val="FFC000"/>
                </a:solidFill>
              </a:rPr>
              <a:t>Категорический отрицательный вывод формулируется в случае, если на объектах, представленных на экспертизу, следы рук не выявлены.</a:t>
            </a:r>
          </a:p>
          <a:p>
            <a:endParaRPr lang="ru-RU" sz="2400" b="1" dirty="0" smtClean="0">
              <a:solidFill>
                <a:srgbClr val="FFC000"/>
              </a:solidFill>
            </a:endParaRPr>
          </a:p>
          <a:p>
            <a:r>
              <a:rPr lang="ru-RU" sz="2400" b="1" dirty="0" smtClean="0">
                <a:solidFill>
                  <a:srgbClr val="FFC000"/>
                </a:solidFill>
              </a:rPr>
              <a:t>Пример. На поверхности бокала и двух рюмок, изъятых при осмотре кафе-бара «Мечта», следов рук не выявлено.</a:t>
            </a:r>
            <a:endParaRPr lang="ru-RU" sz="2400" b="1" dirty="0">
              <a:solidFill>
                <a:srgbClr val="FFC000"/>
              </a:solidFill>
            </a:endParaRPr>
          </a:p>
        </p:txBody>
      </p:sp>
    </p:spTree>
    <p:extLst>
      <p:ext uri="{BB962C8B-B14F-4D97-AF65-F5344CB8AC3E}">
        <p14:creationId xmlns:p14="http://schemas.microsoft.com/office/powerpoint/2010/main" val="14341690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92696"/>
            <a:ext cx="8064896" cy="4154984"/>
          </a:xfrm>
          <a:prstGeom prst="rect">
            <a:avLst/>
          </a:prstGeom>
        </p:spPr>
        <p:txBody>
          <a:bodyPr wrap="square">
            <a:spAutoFit/>
          </a:bodyPr>
          <a:lstStyle/>
          <a:p>
            <a:r>
              <a:rPr lang="ru-RU" sz="2400" b="1" dirty="0" smtClean="0">
                <a:solidFill>
                  <a:srgbClr val="FFC000"/>
                </a:solidFill>
              </a:rPr>
              <a:t>Решить вопрос не представляется возможным. </a:t>
            </a:r>
          </a:p>
          <a:p>
            <a:endParaRPr lang="ru-RU" sz="2400" b="1" dirty="0">
              <a:solidFill>
                <a:srgbClr val="FFC000"/>
              </a:solidFill>
            </a:endParaRPr>
          </a:p>
          <a:p>
            <a:r>
              <a:rPr lang="ru-RU" sz="2400" b="1" dirty="0" smtClean="0">
                <a:solidFill>
                  <a:srgbClr val="FFC000"/>
                </a:solidFill>
              </a:rPr>
              <a:t>Такой вывод формулируется с обязательным объяснением причин, не позволяющих ответить на вопрос из-за характера </a:t>
            </a:r>
            <a:r>
              <a:rPr lang="ru-RU" sz="2400" b="1" dirty="0" err="1" smtClean="0">
                <a:solidFill>
                  <a:srgbClr val="FFC000"/>
                </a:solidFill>
              </a:rPr>
              <a:t>следовоспринимающей</a:t>
            </a:r>
            <a:r>
              <a:rPr lang="ru-RU" sz="2400" b="1" dirty="0" smtClean="0">
                <a:solidFill>
                  <a:srgbClr val="FFC000"/>
                </a:solidFill>
              </a:rPr>
              <a:t> поверхности объекта исследования, не способствующей механизму </a:t>
            </a:r>
            <a:r>
              <a:rPr lang="ru-RU" sz="2400" b="1" dirty="0" err="1" smtClean="0">
                <a:solidFill>
                  <a:srgbClr val="FFC000"/>
                </a:solidFill>
              </a:rPr>
              <a:t>следообразования</a:t>
            </a:r>
            <a:r>
              <a:rPr lang="ru-RU" sz="2400" b="1" dirty="0" smtClean="0">
                <a:solidFill>
                  <a:srgbClr val="FFC000"/>
                </a:solidFill>
              </a:rPr>
              <a:t>.</a:t>
            </a:r>
          </a:p>
          <a:p>
            <a:endParaRPr lang="ru-RU" sz="2400" b="1" dirty="0" smtClean="0">
              <a:solidFill>
                <a:srgbClr val="FFC000"/>
              </a:solidFill>
            </a:endParaRPr>
          </a:p>
          <a:p>
            <a:r>
              <a:rPr lang="ru-RU" sz="2400" b="1" dirty="0" smtClean="0">
                <a:solidFill>
                  <a:srgbClr val="FFC000"/>
                </a:solidFill>
              </a:rPr>
              <a:t>Пример. На поверхности носового платка, изъятого при осмотре кафе-бара «Мечта», выявить следы рук не представляется возможным из-за недостаточно плот-</a:t>
            </a:r>
          </a:p>
          <a:p>
            <a:r>
              <a:rPr lang="ru-RU" sz="2400" b="1" dirty="0" smtClean="0">
                <a:solidFill>
                  <a:srgbClr val="FFC000"/>
                </a:solidFill>
              </a:rPr>
              <a:t>ной фактуры ткани.</a:t>
            </a:r>
            <a:endParaRPr lang="ru-RU" sz="2400" b="1" dirty="0">
              <a:solidFill>
                <a:srgbClr val="FFC000"/>
              </a:solidFill>
            </a:endParaRPr>
          </a:p>
        </p:txBody>
      </p:sp>
    </p:spTree>
    <p:extLst>
      <p:ext uri="{BB962C8B-B14F-4D97-AF65-F5344CB8AC3E}">
        <p14:creationId xmlns:p14="http://schemas.microsoft.com/office/powerpoint/2010/main" val="4081012944"/>
      </p:ext>
    </p:extLst>
  </p:cSld>
  <p:clrMapOvr>
    <a:masterClrMapping/>
  </p:clrMapOvr>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287</TotalTime>
  <Words>6823</Words>
  <Application>Microsoft Office PowerPoint</Application>
  <PresentationFormat>Экран (4:3)</PresentationFormat>
  <Paragraphs>503</Paragraphs>
  <Slides>114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114</vt:i4>
      </vt:variant>
    </vt:vector>
  </HeadingPairs>
  <TitlesOfParts>
    <vt:vector size="115" baseType="lpstr">
      <vt:lpstr>Горизонт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kbp10</dc:creator>
  <cp:lastModifiedBy>Л. А. Бушмакина</cp:lastModifiedBy>
  <cp:revision>105</cp:revision>
  <dcterms:created xsi:type="dcterms:W3CDTF">2014-10-06T08:35:45Z</dcterms:created>
  <dcterms:modified xsi:type="dcterms:W3CDTF">2018-12-15T09:52:25Z</dcterms:modified>
</cp:coreProperties>
</file>